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1" r:id="rId6"/>
    <p:sldId id="262" r:id="rId7"/>
    <p:sldId id="260" r:id="rId8"/>
    <p:sldId id="263" r:id="rId9"/>
    <p:sldId id="264" r:id="rId10"/>
    <p:sldId id="267" r:id="rId11"/>
    <p:sldId id="266"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9"/>
  </p:normalViewPr>
  <p:slideViewPr>
    <p:cSldViewPr snapToGrid="0" snapToObjects="1">
      <p:cViewPr varScale="1">
        <p:scale>
          <a:sx n="90" d="100"/>
          <a:sy n="90" d="100"/>
        </p:scale>
        <p:origin x="23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8A203-15AC-454E-8F27-C113A8E8D069}" type="datetimeFigureOut">
              <a:rPr lang="en-US" smtClean="0"/>
              <a:t>5/28/20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8FEDAA-B051-C842-A806-630100CAEC60}" type="slidenum">
              <a:rPr lang="en-US" smtClean="0"/>
              <a:t>‹#›</a:t>
            </a:fld>
            <a:endParaRPr lang="en-US"/>
          </a:p>
        </p:txBody>
      </p:sp>
    </p:spTree>
    <p:extLst>
      <p:ext uri="{BB962C8B-B14F-4D97-AF65-F5344CB8AC3E}">
        <p14:creationId xmlns:p14="http://schemas.microsoft.com/office/powerpoint/2010/main" val="1943717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8FEDAA-B051-C842-A806-630100CAEC60}" type="slidenum">
              <a:rPr lang="en-US" smtClean="0"/>
              <a:t>9</a:t>
            </a:fld>
            <a:endParaRPr lang="en-US"/>
          </a:p>
        </p:txBody>
      </p:sp>
    </p:spTree>
    <p:extLst>
      <p:ext uri="{BB962C8B-B14F-4D97-AF65-F5344CB8AC3E}">
        <p14:creationId xmlns:p14="http://schemas.microsoft.com/office/powerpoint/2010/main" val="2512847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DE70-8748-FF4F-8656-02D55A86E1B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90070A1-D006-B047-8B5F-74B279B851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1C78AFC-01F8-E54E-8EBF-EB828946C12D}"/>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5" name="Footer Placeholder 4">
            <a:extLst>
              <a:ext uri="{FF2B5EF4-FFF2-40B4-BE49-F238E27FC236}">
                <a16:creationId xmlns:a16="http://schemas.microsoft.com/office/drawing/2014/main" id="{81615561-7267-FA43-BEC9-AE7600B678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696CD9-FCB4-AE48-9EB4-3B04C547815E}"/>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2662330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7D9E8-AD53-DC4A-A44E-D93CA51727F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1FB7EF5-53A2-2445-A3B7-8472BFF5820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B80E17F-6803-294C-A6BE-09DED1FE5423}"/>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5" name="Footer Placeholder 4">
            <a:extLst>
              <a:ext uri="{FF2B5EF4-FFF2-40B4-BE49-F238E27FC236}">
                <a16:creationId xmlns:a16="http://schemas.microsoft.com/office/drawing/2014/main" id="{020DE226-10A3-EA4F-BCFE-6A2297E359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699AFD-B6F9-0740-8D25-2D937B985F9B}"/>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178896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A98AF-085E-724C-B1D1-F92863E8D28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89AA39D-1A2E-3E47-BB4E-4C3D75B438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6A93A9F-15E9-9B4B-8614-25EF9C906808}"/>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5" name="Footer Placeholder 4">
            <a:extLst>
              <a:ext uri="{FF2B5EF4-FFF2-40B4-BE49-F238E27FC236}">
                <a16:creationId xmlns:a16="http://schemas.microsoft.com/office/drawing/2014/main" id="{E2CFCFB7-55C8-594D-B8F6-EC77A3465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1C2A92-05F4-E446-BC05-00451319CB35}"/>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193521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C37C1-38A8-A243-BC3A-C1219048A94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8039C80-4A4A-D945-9C18-5EAF1C828CA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09D5153-8D42-5A49-AF9A-0F3DA7F35A3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23D70BE-3103-B344-B70B-2E0AD10351B4}"/>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6" name="Footer Placeholder 5">
            <a:extLst>
              <a:ext uri="{FF2B5EF4-FFF2-40B4-BE49-F238E27FC236}">
                <a16:creationId xmlns:a16="http://schemas.microsoft.com/office/drawing/2014/main" id="{DDBEB0BB-82B2-6645-BA33-7FAC2EBACA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7100A5-D2D8-5E40-A531-41FFD3C3E238}"/>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3692566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D57F2-2E8B-714E-8A8D-3897888B82B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3739F7-4AA4-B84B-A158-17C003DFD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1CA9EB4-A2B2-2144-94D1-150B3B216D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3548CFD-DB5B-424A-B72F-7F11C639B6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EBC1C5C-A07A-B24D-8A92-A2ADE2E859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F8D71E1-9A8E-8046-8EC9-12C93A98E5EF}"/>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8" name="Footer Placeholder 7">
            <a:extLst>
              <a:ext uri="{FF2B5EF4-FFF2-40B4-BE49-F238E27FC236}">
                <a16:creationId xmlns:a16="http://schemas.microsoft.com/office/drawing/2014/main" id="{F76CA10A-4B47-2E4A-8263-2F733D82CB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FD9757-D259-B747-8E79-B0A563CEA34E}"/>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775979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CF13-B083-1345-8B22-3C9715B96DF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AC2AFC7-A8FE-4247-892F-29578D6524BB}"/>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4" name="Footer Placeholder 3">
            <a:extLst>
              <a:ext uri="{FF2B5EF4-FFF2-40B4-BE49-F238E27FC236}">
                <a16:creationId xmlns:a16="http://schemas.microsoft.com/office/drawing/2014/main" id="{E6F8F8E7-717E-D344-B6B5-C50EE8A851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BEAAF9-A1E4-7849-BDEC-F2E281DEE3D5}"/>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2080632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2AE97C-BE56-FC4F-8D80-AECC74B8C317}"/>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3" name="Footer Placeholder 2">
            <a:extLst>
              <a:ext uri="{FF2B5EF4-FFF2-40B4-BE49-F238E27FC236}">
                <a16:creationId xmlns:a16="http://schemas.microsoft.com/office/drawing/2014/main" id="{41A0D9D6-D092-8240-8475-D3925DD467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218601-8C86-144D-B7CD-D4914C4DFBFC}"/>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238273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DC94-0ECF-BE40-ADBE-2B5B4F3FEC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D1407F2-98F6-B940-859A-C8D4D2CEAA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4C46FCA-10C8-8F45-918D-6EAFDFDB77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EBE248-D6B0-0846-B36C-6CD98B787787}"/>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6" name="Footer Placeholder 5">
            <a:extLst>
              <a:ext uri="{FF2B5EF4-FFF2-40B4-BE49-F238E27FC236}">
                <a16:creationId xmlns:a16="http://schemas.microsoft.com/office/drawing/2014/main" id="{4558427F-C585-FC42-B8D9-92FDDC928E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22D37F-2BFF-7141-80B0-7F7A4C07A069}"/>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298585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C97D-E166-F048-BA84-B55DC12BF62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766AB8A-6AA8-C341-A01E-E4104D0B1E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98FD8E-7B26-394A-A6EE-D9C7DCEB16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666E63-AC9E-0743-B03E-B7428CDB0710}"/>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6" name="Footer Placeholder 5">
            <a:extLst>
              <a:ext uri="{FF2B5EF4-FFF2-40B4-BE49-F238E27FC236}">
                <a16:creationId xmlns:a16="http://schemas.microsoft.com/office/drawing/2014/main" id="{2629E92B-B76C-7749-B41D-92675E78FA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81E179-1602-794E-BA49-F314D9C1FF81}"/>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3206320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268D-4EDF-FF45-81EA-6D309D96BAF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8D9858D-D255-284F-98D3-188B2630DFE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1B262E-6096-0949-84F4-095CF4F05A35}"/>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5" name="Footer Placeholder 4">
            <a:extLst>
              <a:ext uri="{FF2B5EF4-FFF2-40B4-BE49-F238E27FC236}">
                <a16:creationId xmlns:a16="http://schemas.microsoft.com/office/drawing/2014/main" id="{4C596E40-EB9A-CD4F-8ED3-824E67BE4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9CECBA-6A76-A641-9F22-781AB8070BF6}"/>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136020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FFE8C1-0336-834A-9FDB-351AB895828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AF5B988-55CC-DA45-BBDC-54B0DCB8E55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F175D87-6549-5848-B0F3-902D68B211F6}"/>
              </a:ext>
            </a:extLst>
          </p:cNvPr>
          <p:cNvSpPr>
            <a:spLocks noGrp="1"/>
          </p:cNvSpPr>
          <p:nvPr>
            <p:ph type="dt" sz="half" idx="10"/>
          </p:nvPr>
        </p:nvSpPr>
        <p:spPr/>
        <p:txBody>
          <a:bodyPr/>
          <a:lstStyle/>
          <a:p>
            <a:fld id="{C4A4774A-6B62-F14F-9616-97ED48C62CD9}" type="datetimeFigureOut">
              <a:rPr lang="en-US" smtClean="0"/>
              <a:t>5/28/20</a:t>
            </a:fld>
            <a:endParaRPr lang="en-US"/>
          </a:p>
        </p:txBody>
      </p:sp>
      <p:sp>
        <p:nvSpPr>
          <p:cNvPr id="5" name="Footer Placeholder 4">
            <a:extLst>
              <a:ext uri="{FF2B5EF4-FFF2-40B4-BE49-F238E27FC236}">
                <a16:creationId xmlns:a16="http://schemas.microsoft.com/office/drawing/2014/main" id="{DA30315F-CB1C-B645-AFD3-A97F0B1ED7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4C4C1-E7FD-6A42-95C0-E36D76435597}"/>
              </a:ext>
            </a:extLst>
          </p:cNvPr>
          <p:cNvSpPr>
            <a:spLocks noGrp="1"/>
          </p:cNvSpPr>
          <p:nvPr>
            <p:ph type="sldNum" sz="quarter" idx="12"/>
          </p:nvPr>
        </p:nvSpPr>
        <p:spPr/>
        <p:txBody>
          <a:bodyPr/>
          <a:lstStyle/>
          <a:p>
            <a:fld id="{E4FFDDF7-DBCA-A340-9CB0-E86699749BA6}" type="slidenum">
              <a:rPr lang="en-US" smtClean="0"/>
              <a:t>‹#›</a:t>
            </a:fld>
            <a:endParaRPr lang="en-US"/>
          </a:p>
        </p:txBody>
      </p:sp>
    </p:spTree>
    <p:extLst>
      <p:ext uri="{BB962C8B-B14F-4D97-AF65-F5344CB8AC3E}">
        <p14:creationId xmlns:p14="http://schemas.microsoft.com/office/powerpoint/2010/main" val="2229694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8382FD-DBB4-4F49-A865-BFFE0F160C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DB713C-B2A1-E742-AAB3-D7A9F41C37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0788F62-E07F-424B-BDEE-35F7DC2CC8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A4774A-6B62-F14F-9616-97ED48C62CD9}" type="datetimeFigureOut">
              <a:rPr lang="en-US" smtClean="0"/>
              <a:t>5/28/20</a:t>
            </a:fld>
            <a:endParaRPr lang="en-US"/>
          </a:p>
        </p:txBody>
      </p:sp>
      <p:sp>
        <p:nvSpPr>
          <p:cNvPr id="5" name="Footer Placeholder 4">
            <a:extLst>
              <a:ext uri="{FF2B5EF4-FFF2-40B4-BE49-F238E27FC236}">
                <a16:creationId xmlns:a16="http://schemas.microsoft.com/office/drawing/2014/main" id="{88AFE264-7CBB-8A47-B4FC-606D6117F9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C14D9C-F57C-E24C-869E-4C40DEED66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FFDDF7-DBCA-A340-9CB0-E86699749BA6}" type="slidenum">
              <a:rPr lang="en-US" smtClean="0"/>
              <a:t>‹#›</a:t>
            </a:fld>
            <a:endParaRPr lang="en-US"/>
          </a:p>
        </p:txBody>
      </p:sp>
    </p:spTree>
    <p:extLst>
      <p:ext uri="{BB962C8B-B14F-4D97-AF65-F5344CB8AC3E}">
        <p14:creationId xmlns:p14="http://schemas.microsoft.com/office/powerpoint/2010/main" val="3198950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6D0034B7-5070-E649-8559-AAFA62C197A6}"/>
              </a:ext>
            </a:extLst>
          </p:cNvPr>
          <p:cNvPicPr>
            <a:picLocks noChangeAspect="1"/>
          </p:cNvPicPr>
          <p:nvPr/>
        </p:nvPicPr>
        <p:blipFill rotWithShape="1">
          <a:blip r:embed="rId2"/>
          <a:srcRect t="12871" b="12129"/>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165969AC-7477-0042-858E-214527AAC50F}"/>
              </a:ext>
            </a:extLst>
          </p:cNvPr>
          <p:cNvSpPr/>
          <p:nvPr/>
        </p:nvSpPr>
        <p:spPr>
          <a:xfrm>
            <a:off x="205945" y="4934116"/>
            <a:ext cx="11780109" cy="1631216"/>
          </a:xfrm>
          <a:prstGeom prst="rect">
            <a:avLst/>
          </a:prstGeom>
          <a:gradFill>
            <a:gsLst>
              <a:gs pos="0">
                <a:schemeClr val="accent1">
                  <a:lumMod val="5000"/>
                  <a:lumOff val="95000"/>
                </a:schemeClr>
              </a:gs>
              <a:gs pos="74000">
                <a:schemeClr val="bg2">
                  <a:lumMod val="90000"/>
                </a:schemeClr>
              </a:gs>
              <a:gs pos="83000">
                <a:schemeClr val="bg2">
                  <a:lumMod val="75000"/>
                </a:schemeClr>
              </a:gs>
              <a:gs pos="100000">
                <a:schemeClr val="tx1">
                  <a:lumMod val="65000"/>
                  <a:lumOff val="35000"/>
                </a:schemeClr>
              </a:gs>
            </a:gsLst>
            <a:lin ang="5400000" scaled="1"/>
          </a:gradFill>
        </p:spPr>
        <p:txBody>
          <a:bodyPr wrap="square">
            <a:spAutoFit/>
          </a:bodyPr>
          <a:lstStyle/>
          <a:p>
            <a:pPr algn="ctr"/>
            <a:r>
              <a:rPr lang="en-AU" sz="2000" i="0" u="none" strike="noStrike" dirty="0">
                <a:solidFill>
                  <a:srgbClr val="222222"/>
                </a:solidFill>
                <a:effectLst/>
                <a:latin typeface="Arial" panose="020B0604020202020204" pitchFamily="34" charset="0"/>
                <a:cs typeface="Arial" panose="020B0604020202020204" pitchFamily="34" charset="0"/>
              </a:rPr>
              <a:t>All Art is a gift of the Holy Spirit. When this light shines through the mind of a musician, it manifests itself in beautiful harmonies. Again, shining through the mind of a poet, it is seen in fine poetry and poetic prose. When the Light of the Sun of Truth inspires the mind of a painter, he produces marvellous pictures. These gifts are fulfilling their highest purpose, when showing forth the praise of God.</a:t>
            </a:r>
          </a:p>
          <a:p>
            <a:pPr algn="ctr"/>
            <a:r>
              <a:rPr lang="en-AU" sz="2000" b="1" dirty="0">
                <a:latin typeface="Arial" panose="020B0604020202020204" pitchFamily="34" charset="0"/>
                <a:cs typeface="Arial" panose="020B0604020202020204" pitchFamily="34" charset="0"/>
              </a:rPr>
              <a:t>`</a:t>
            </a:r>
            <a:r>
              <a:rPr lang="en-AU" sz="2000" b="1" dirty="0" err="1">
                <a:latin typeface="Arial" panose="020B0604020202020204" pitchFamily="34" charset="0"/>
                <a:cs typeface="Arial" panose="020B0604020202020204" pitchFamily="34" charset="0"/>
              </a:rPr>
              <a:t>Abdu'l</a:t>
            </a:r>
            <a:r>
              <a:rPr lang="en-AU" sz="2000" b="1" dirty="0">
                <a:latin typeface="Arial" panose="020B0604020202020204" pitchFamily="34" charset="0"/>
                <a:cs typeface="Arial" panose="020B0604020202020204" pitchFamily="34" charset="0"/>
              </a:rPr>
              <a:t>-Baha</a:t>
            </a:r>
            <a:endParaRPr lang="en-AU" sz="2000" b="0" i="0" u="none" strike="noStrike" dirty="0">
              <a:effectLst/>
              <a:latin typeface="Arial" panose="020B0604020202020204" pitchFamily="34" charset="0"/>
            </a:endParaRPr>
          </a:p>
        </p:txBody>
      </p:sp>
    </p:spTree>
    <p:extLst>
      <p:ext uri="{BB962C8B-B14F-4D97-AF65-F5344CB8AC3E}">
        <p14:creationId xmlns:p14="http://schemas.microsoft.com/office/powerpoint/2010/main" val="1098026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large brick building&#10;&#10;Description automatically generated">
            <a:extLst>
              <a:ext uri="{FF2B5EF4-FFF2-40B4-BE49-F238E27FC236}">
                <a16:creationId xmlns:a16="http://schemas.microsoft.com/office/drawing/2014/main" id="{41282CE1-7436-0441-A4B9-2B5A464B0A45}"/>
              </a:ext>
            </a:extLst>
          </p:cNvPr>
          <p:cNvPicPr>
            <a:picLocks noChangeAspect="1"/>
          </p:cNvPicPr>
          <p:nvPr/>
        </p:nvPicPr>
        <p:blipFill rotWithShape="1">
          <a:blip r:embed="rId2"/>
          <a:srcRect t="23460" r="16416" b="13852"/>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D8DFB456-2FF9-5042-A5AC-75DD8838E17D}"/>
              </a:ext>
            </a:extLst>
          </p:cNvPr>
          <p:cNvSpPr/>
          <p:nvPr/>
        </p:nvSpPr>
        <p:spPr>
          <a:xfrm>
            <a:off x="500063" y="674400"/>
            <a:ext cx="3500438" cy="5509200"/>
          </a:xfrm>
          <a:prstGeom prst="rect">
            <a:avLst/>
          </a:prstGeom>
        </p:spPr>
        <p:txBody>
          <a:bodyPr wrap="square">
            <a:spAutoFit/>
          </a:bodyPr>
          <a:lstStyle/>
          <a:p>
            <a:pPr algn="ctr"/>
            <a:r>
              <a:rPr lang="en-AU" sz="2200" dirty="0">
                <a:latin typeface="Arial" panose="020B0604020202020204" pitchFamily="34" charset="0"/>
                <a:cs typeface="Arial" panose="020B0604020202020204" pitchFamily="34" charset="0"/>
              </a:rPr>
              <a:t>It is natural for the heart and spirit to take pleasure and enjoyment in all things that show forth symmetry, harmony, and perfection. For instance: a beautiful house, a well designed garden, a symmetrical line, a graceful motion, a well written book, pleasing garments — in fact, all things that have in themselves grace or beauty are pleasing to the heart and spirit.</a:t>
            </a:r>
          </a:p>
          <a:p>
            <a:pPr algn="ctr"/>
            <a:r>
              <a:rPr lang="en-AU" sz="2200" b="1" dirty="0">
                <a:latin typeface="Arial" panose="020B0604020202020204" pitchFamily="34" charset="0"/>
                <a:cs typeface="Arial" panose="020B0604020202020204" pitchFamily="34" charset="0"/>
              </a:rPr>
              <a:t>`</a:t>
            </a:r>
            <a:r>
              <a:rPr lang="en-AU" sz="2200" b="1" dirty="0" err="1">
                <a:latin typeface="Arial" panose="020B0604020202020204" pitchFamily="34" charset="0"/>
                <a:cs typeface="Arial" panose="020B0604020202020204" pitchFamily="34" charset="0"/>
              </a:rPr>
              <a:t>Abdu'l</a:t>
            </a:r>
            <a:r>
              <a:rPr lang="en-AU" sz="2200" b="1" dirty="0">
                <a:latin typeface="Arial" panose="020B0604020202020204" pitchFamily="34" charset="0"/>
                <a:cs typeface="Arial" panose="020B0604020202020204" pitchFamily="34" charset="0"/>
              </a:rPr>
              <a:t>-Baha</a:t>
            </a:r>
            <a:endParaRPr lang="en-AU" sz="2200" b="0" i="0" u="none" strike="noStrike" dirty="0">
              <a:effectLst/>
              <a:latin typeface="Arial" panose="020B0604020202020204" pitchFamily="34" charset="0"/>
            </a:endParaRPr>
          </a:p>
        </p:txBody>
      </p:sp>
    </p:spTree>
    <p:extLst>
      <p:ext uri="{BB962C8B-B14F-4D97-AF65-F5344CB8AC3E}">
        <p14:creationId xmlns:p14="http://schemas.microsoft.com/office/powerpoint/2010/main" val="4183133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room with a large window&#10;&#10;Description automatically generated">
            <a:extLst>
              <a:ext uri="{FF2B5EF4-FFF2-40B4-BE49-F238E27FC236}">
                <a16:creationId xmlns:a16="http://schemas.microsoft.com/office/drawing/2014/main" id="{53A3732D-0D8E-B148-96AC-E479A36AD280}"/>
              </a:ext>
            </a:extLst>
          </p:cNvPr>
          <p:cNvPicPr>
            <a:picLocks noChangeAspect="1"/>
          </p:cNvPicPr>
          <p:nvPr/>
        </p:nvPicPr>
        <p:blipFill rotWithShape="1">
          <a:blip r:embed="rId2"/>
          <a:srcRect b="10000"/>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85422AE7-9955-D84A-B8F9-92929161BFB3}"/>
              </a:ext>
            </a:extLst>
          </p:cNvPr>
          <p:cNvSpPr/>
          <p:nvPr/>
        </p:nvSpPr>
        <p:spPr>
          <a:xfrm>
            <a:off x="2855119" y="5348974"/>
            <a:ext cx="6481762" cy="1200329"/>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There is no place for grief in a house which serves the Muse.</a:t>
            </a:r>
            <a:br>
              <a:rPr lang="en-AU" sz="2400" dirty="0">
                <a:solidFill>
                  <a:schemeClr val="bg1"/>
                </a:solidFill>
                <a:latin typeface="Arial" panose="020B0604020202020204" pitchFamily="34" charset="0"/>
                <a:cs typeface="Arial" panose="020B0604020202020204" pitchFamily="34" charset="0"/>
              </a:rPr>
            </a:br>
            <a:r>
              <a:rPr lang="en-AU" sz="2400" b="1" i="0" u="none" strike="noStrike" dirty="0">
                <a:solidFill>
                  <a:schemeClr val="bg1"/>
                </a:solidFill>
                <a:effectLst/>
                <a:latin typeface="Arial" panose="020B0604020202020204" pitchFamily="34" charset="0"/>
                <a:cs typeface="Arial" panose="020B0604020202020204" pitchFamily="34" charset="0"/>
              </a:rPr>
              <a:t>Sappho</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2844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banana, table, sitting, holding&#10;&#10;Description automatically generated">
            <a:extLst>
              <a:ext uri="{FF2B5EF4-FFF2-40B4-BE49-F238E27FC236}">
                <a16:creationId xmlns:a16="http://schemas.microsoft.com/office/drawing/2014/main" id="{EE75C647-34B2-1D4F-83D1-3BF61D83ACF9}"/>
              </a:ext>
            </a:extLst>
          </p:cNvPr>
          <p:cNvPicPr>
            <a:picLocks noChangeAspect="1"/>
          </p:cNvPicPr>
          <p:nvPr/>
        </p:nvPicPr>
        <p:blipFill rotWithShape="1">
          <a:blip r:embed="rId2"/>
          <a:srcRect t="14477" b="10523"/>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CA857F47-6274-7C4B-98A5-FE6490D48152}"/>
              </a:ext>
            </a:extLst>
          </p:cNvPr>
          <p:cNvSpPr/>
          <p:nvPr/>
        </p:nvSpPr>
        <p:spPr>
          <a:xfrm>
            <a:off x="576263" y="907970"/>
            <a:ext cx="4210050" cy="5447645"/>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rPr>
              <a:t>I rejoice to hear that thou </a:t>
            </a:r>
            <a:r>
              <a:rPr lang="en-AU" sz="2200" b="0" i="0" u="none" strike="noStrike" dirty="0" err="1">
                <a:solidFill>
                  <a:schemeClr val="bg1"/>
                </a:solidFill>
                <a:effectLst/>
                <a:latin typeface="Arial" panose="020B0604020202020204" pitchFamily="34" charset="0"/>
              </a:rPr>
              <a:t>takest</a:t>
            </a:r>
            <a:r>
              <a:rPr lang="en-AU" sz="2200" b="0" i="0" u="none" strike="noStrike" dirty="0">
                <a:solidFill>
                  <a:schemeClr val="bg1"/>
                </a:solidFill>
                <a:effectLst/>
                <a:latin typeface="Arial" panose="020B0604020202020204" pitchFamily="34" charset="0"/>
              </a:rPr>
              <a:t> pains with thine art, for in this wonderful new age, art is worship. </a:t>
            </a:r>
          </a:p>
          <a:p>
            <a:pPr algn="ctr"/>
            <a:r>
              <a:rPr lang="en-AU" sz="2200" b="0" i="0" u="none" strike="noStrike" dirty="0">
                <a:solidFill>
                  <a:schemeClr val="bg1"/>
                </a:solidFill>
                <a:effectLst/>
                <a:latin typeface="Arial" panose="020B0604020202020204" pitchFamily="34" charset="0"/>
              </a:rPr>
              <a:t>The more thou </a:t>
            </a:r>
            <a:r>
              <a:rPr lang="en-AU" sz="2200" b="0" i="0" u="none" strike="noStrike" dirty="0" err="1">
                <a:solidFill>
                  <a:schemeClr val="bg1"/>
                </a:solidFill>
                <a:effectLst/>
                <a:latin typeface="Arial" panose="020B0604020202020204" pitchFamily="34" charset="0"/>
              </a:rPr>
              <a:t>strivest</a:t>
            </a:r>
            <a:r>
              <a:rPr lang="en-AU" sz="2200" b="0" i="0" u="none" strike="noStrike" dirty="0">
                <a:solidFill>
                  <a:schemeClr val="bg1"/>
                </a:solidFill>
                <a:effectLst/>
                <a:latin typeface="Arial" panose="020B0604020202020204" pitchFamily="34" charset="0"/>
              </a:rPr>
              <a:t> to perfect it, the closer wilt thou come to God. </a:t>
            </a:r>
          </a:p>
          <a:p>
            <a:pPr algn="ctr"/>
            <a:r>
              <a:rPr lang="en-AU" sz="2200" b="0" i="0" u="none" strike="noStrike" dirty="0">
                <a:solidFill>
                  <a:schemeClr val="bg1"/>
                </a:solidFill>
                <a:effectLst/>
                <a:latin typeface="Arial" panose="020B0604020202020204" pitchFamily="34" charset="0"/>
              </a:rPr>
              <a:t>What bestowal could be greater than this, that one's art should be even as the act of worshipping the Lord? That is to say, when thy fingers grasp the paintbrush, it is as if thou wert at prayer in the Temple.</a:t>
            </a:r>
          </a:p>
          <a:p>
            <a:pPr algn="ctr"/>
            <a:r>
              <a:rPr lang="en-AU" sz="2200" b="1" dirty="0">
                <a:solidFill>
                  <a:schemeClr val="bg1"/>
                </a:solidFill>
                <a:latin typeface="Arial" panose="020B0604020202020204" pitchFamily="34" charset="0"/>
                <a:cs typeface="Arial" panose="020B0604020202020204" pitchFamily="34" charset="0"/>
              </a:rPr>
              <a:t>`</a:t>
            </a:r>
            <a:r>
              <a:rPr lang="en-AU" sz="2200" b="1" dirty="0" err="1">
                <a:solidFill>
                  <a:schemeClr val="bg1"/>
                </a:solidFill>
                <a:latin typeface="Arial" panose="020B0604020202020204" pitchFamily="34" charset="0"/>
                <a:cs typeface="Arial" panose="020B0604020202020204" pitchFamily="34" charset="0"/>
              </a:rPr>
              <a:t>Abdu'l</a:t>
            </a:r>
            <a:r>
              <a:rPr lang="en-AU" sz="2200" b="1" dirty="0">
                <a:solidFill>
                  <a:schemeClr val="bg1"/>
                </a:solidFill>
                <a:latin typeface="Arial" panose="020B0604020202020204" pitchFamily="34" charset="0"/>
                <a:cs typeface="Arial" panose="020B0604020202020204" pitchFamily="34" charset="0"/>
              </a:rPr>
              <a:t>-Baha</a:t>
            </a:r>
            <a:endParaRPr lang="en-AU" sz="2200" b="0" i="0" u="none" strike="noStrike" dirty="0">
              <a:solidFill>
                <a:schemeClr val="bg1"/>
              </a:solidFill>
              <a:effectLst/>
              <a:latin typeface="Arial" panose="020B0604020202020204" pitchFamily="34" charset="0"/>
            </a:endParaRPr>
          </a:p>
          <a:p>
            <a:pPr algn="ctr"/>
            <a:endParaRPr lang="en-US" dirty="0">
              <a:solidFill>
                <a:schemeClr val="bg1"/>
              </a:solidFill>
            </a:endParaRPr>
          </a:p>
        </p:txBody>
      </p:sp>
    </p:spTree>
    <p:extLst>
      <p:ext uri="{BB962C8B-B14F-4D97-AF65-F5344CB8AC3E}">
        <p14:creationId xmlns:p14="http://schemas.microsoft.com/office/powerpoint/2010/main" val="1311417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strument, music, indoor, sitting&#10;&#10;Description automatically generated">
            <a:extLst>
              <a:ext uri="{FF2B5EF4-FFF2-40B4-BE49-F238E27FC236}">
                <a16:creationId xmlns:a16="http://schemas.microsoft.com/office/drawing/2014/main" id="{88AF1266-B5E6-2345-A131-12B99DDC996C}"/>
              </a:ext>
            </a:extLst>
          </p:cNvPr>
          <p:cNvPicPr>
            <a:picLocks noChangeAspect="1"/>
          </p:cNvPicPr>
          <p:nvPr/>
        </p:nvPicPr>
        <p:blipFill rotWithShape="1">
          <a:blip r:embed="rId2"/>
          <a:srcRect t="15122" b="9878"/>
          <a:stretch/>
        </p:blipFill>
        <p:spPr>
          <a:xfrm>
            <a:off x="20" y="10"/>
            <a:ext cx="12191980" cy="6857990"/>
          </a:xfrm>
          <a:prstGeom prst="rect">
            <a:avLst/>
          </a:prstGeom>
        </p:spPr>
      </p:pic>
      <p:sp>
        <p:nvSpPr>
          <p:cNvPr id="5" name="Rectangle 4">
            <a:extLst>
              <a:ext uri="{FF2B5EF4-FFF2-40B4-BE49-F238E27FC236}">
                <a16:creationId xmlns:a16="http://schemas.microsoft.com/office/drawing/2014/main" id="{DA999FB2-5148-0A42-A548-EB09601EB678}"/>
              </a:ext>
            </a:extLst>
          </p:cNvPr>
          <p:cNvSpPr/>
          <p:nvPr/>
        </p:nvSpPr>
        <p:spPr>
          <a:xfrm>
            <a:off x="233362" y="1061412"/>
            <a:ext cx="6010275" cy="4493538"/>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rPr>
              <a:t>O musician of God!... The songsters of fellowship that abide in the gardens of holiness must pour forth such a triumphant burst of songs in this age that the birds in the fields may wing their flight in a transport of delight; and in this divine festival, this heavenly banquet, they should play the lute and the harp, and the viol and the lyre in such wise that the people of east and west may be filled with exceeding joy and gladness, and be carried away with exultation </a:t>
            </a:r>
          </a:p>
          <a:p>
            <a:pPr algn="ctr"/>
            <a:r>
              <a:rPr lang="en-AU" sz="2200" b="0" i="0" u="none" strike="noStrike" dirty="0">
                <a:solidFill>
                  <a:schemeClr val="bg1"/>
                </a:solidFill>
                <a:effectLst/>
                <a:latin typeface="Arial" panose="020B0604020202020204" pitchFamily="34" charset="0"/>
              </a:rPr>
              <a:t>and happiness.</a:t>
            </a:r>
            <a:endParaRPr lang="en-AU" sz="2200" dirty="0">
              <a:solidFill>
                <a:schemeClr val="bg1"/>
              </a:solidFill>
              <a:latin typeface="Arial" panose="020B0604020202020204" pitchFamily="34" charset="0"/>
            </a:endParaRPr>
          </a:p>
          <a:p>
            <a:pPr algn="ctr"/>
            <a:r>
              <a:rPr lang="en-AU" sz="2200" b="1" dirty="0">
                <a:solidFill>
                  <a:schemeClr val="bg1"/>
                </a:solidFill>
                <a:latin typeface="Arial" panose="020B0604020202020204" pitchFamily="34" charset="0"/>
                <a:cs typeface="Arial" panose="020B0604020202020204" pitchFamily="34" charset="0"/>
              </a:rPr>
              <a:t>`</a:t>
            </a:r>
            <a:r>
              <a:rPr lang="en-AU" sz="2200" b="1" dirty="0" err="1">
                <a:solidFill>
                  <a:schemeClr val="bg1"/>
                </a:solidFill>
                <a:latin typeface="Arial" panose="020B0604020202020204" pitchFamily="34" charset="0"/>
                <a:cs typeface="Arial" panose="020B0604020202020204" pitchFamily="34" charset="0"/>
              </a:rPr>
              <a:t>Abdu'l-Bahá</a:t>
            </a:r>
            <a:endParaRPr lang="en-AU"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2637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indoor, table, sitting, building&#10;&#10;Description automatically generated">
            <a:extLst>
              <a:ext uri="{FF2B5EF4-FFF2-40B4-BE49-F238E27FC236}">
                <a16:creationId xmlns:a16="http://schemas.microsoft.com/office/drawing/2014/main" id="{CCD9A9BF-B658-6F4C-83AC-650BFCC79571}"/>
              </a:ext>
            </a:extLst>
          </p:cNvPr>
          <p:cNvPicPr>
            <a:picLocks noChangeAspect="1"/>
          </p:cNvPicPr>
          <p:nvPr/>
        </p:nvPicPr>
        <p:blipFill rotWithShape="1">
          <a:blip r:embed="rId2"/>
          <a:srcRect b="1000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6B760FF4-3352-D548-8FF7-401AB690A624}"/>
              </a:ext>
            </a:extLst>
          </p:cNvPr>
          <p:cNvSpPr/>
          <p:nvPr/>
        </p:nvSpPr>
        <p:spPr>
          <a:xfrm>
            <a:off x="2157745" y="3629586"/>
            <a:ext cx="4443080" cy="2831544"/>
          </a:xfrm>
          <a:prstGeom prst="rect">
            <a:avLst/>
          </a:prstGeom>
        </p:spPr>
        <p:txBody>
          <a:bodyPr wrap="square">
            <a:spAutoFit/>
          </a:bodyPr>
          <a:lstStyle/>
          <a:p>
            <a:pPr algn="ctr">
              <a:spcAft>
                <a:spcPts val="600"/>
              </a:spcAft>
            </a:pPr>
            <a:r>
              <a:rPr lang="en-AU" sz="2400" dirty="0">
                <a:solidFill>
                  <a:schemeClr val="bg1"/>
                </a:solidFill>
                <a:latin typeface="Arial" panose="020B0604020202020204" pitchFamily="34" charset="0"/>
                <a:cs typeface="Arial" panose="020B0604020202020204" pitchFamily="34" charset="0"/>
              </a:rPr>
              <a:t>Drama is of the utmost importance. It has been a great educational power in the past; it will be so again…</a:t>
            </a:r>
          </a:p>
          <a:p>
            <a:pPr algn="ctr">
              <a:spcAft>
                <a:spcPts val="600"/>
              </a:spcAft>
            </a:pPr>
            <a:r>
              <a:rPr lang="en-AU" sz="2400" dirty="0">
                <a:solidFill>
                  <a:schemeClr val="bg1"/>
                </a:solidFill>
                <a:latin typeface="Arial" panose="020B0604020202020204" pitchFamily="34" charset="0"/>
                <a:cs typeface="Arial" panose="020B0604020202020204" pitchFamily="34" charset="0"/>
              </a:rPr>
              <a:t>The stage will be the pulpit of the future.</a:t>
            </a:r>
          </a:p>
          <a:p>
            <a:pPr algn="ctr">
              <a:spcAft>
                <a:spcPts val="600"/>
              </a:spcAft>
            </a:pPr>
            <a:r>
              <a:rPr lang="en-AU" sz="2400" b="1" dirty="0">
                <a:solidFill>
                  <a:schemeClr val="bg1"/>
                </a:solidFill>
                <a:latin typeface="Arial" panose="020B0604020202020204" pitchFamily="34" charset="0"/>
                <a:cs typeface="Arial" panose="020B0604020202020204" pitchFamily="34" charset="0"/>
              </a:rPr>
              <a:t>‘</a:t>
            </a:r>
            <a:r>
              <a:rPr lang="en-AU" sz="2400" b="1" dirty="0" err="1">
                <a:solidFill>
                  <a:schemeClr val="bg1"/>
                </a:solidFill>
                <a:latin typeface="Arial" panose="020B0604020202020204" pitchFamily="34" charset="0"/>
                <a:cs typeface="Arial" panose="020B0604020202020204" pitchFamily="34" charset="0"/>
              </a:rPr>
              <a:t>Abdu’l-Bahá</a:t>
            </a:r>
            <a:endParaRPr lang="en-AU"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2716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light, table, large, group&#10;&#10;Description automatically generated">
            <a:extLst>
              <a:ext uri="{FF2B5EF4-FFF2-40B4-BE49-F238E27FC236}">
                <a16:creationId xmlns:a16="http://schemas.microsoft.com/office/drawing/2014/main" id="{0C3FE6D6-ECB6-F443-AE11-2C4081399C89}"/>
              </a:ext>
            </a:extLst>
          </p:cNvPr>
          <p:cNvPicPr>
            <a:picLocks noChangeAspect="1"/>
          </p:cNvPicPr>
          <p:nvPr/>
        </p:nvPicPr>
        <p:blipFill rotWithShape="1">
          <a:blip r:embed="rId2"/>
          <a:srcRect t="1044" r="1" b="13142"/>
          <a:stretch/>
        </p:blipFill>
        <p:spPr>
          <a:xfrm>
            <a:off x="3" y="10"/>
            <a:ext cx="10655455" cy="6857990"/>
          </a:xfrm>
          <a:custGeom>
            <a:avLst/>
            <a:gdLst/>
            <a:ahLst/>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2"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p:spPr>
      </p:pic>
      <p:sp>
        <p:nvSpPr>
          <p:cNvPr id="4" name="Rectangle 3">
            <a:extLst>
              <a:ext uri="{FF2B5EF4-FFF2-40B4-BE49-F238E27FC236}">
                <a16:creationId xmlns:a16="http://schemas.microsoft.com/office/drawing/2014/main" id="{18221F7E-0A9F-5749-8B3A-6C1FB3CACD8B}"/>
              </a:ext>
            </a:extLst>
          </p:cNvPr>
          <p:cNvSpPr/>
          <p:nvPr/>
        </p:nvSpPr>
        <p:spPr>
          <a:xfrm>
            <a:off x="9231470" y="3695995"/>
            <a:ext cx="2847975" cy="2308324"/>
          </a:xfrm>
          <a:prstGeom prst="rect">
            <a:avLst/>
          </a:prstGeom>
        </p:spPr>
        <p:txBody>
          <a:bodyPr wrap="square">
            <a:spAutoFit/>
          </a:bodyPr>
          <a:lstStyle/>
          <a:p>
            <a:pPr algn="ctr">
              <a:spcAft>
                <a:spcPts val="600"/>
              </a:spcAft>
            </a:pPr>
            <a:r>
              <a:rPr lang="en-AU" sz="2400" b="0" i="0" u="none" strike="noStrike" dirty="0">
                <a:effectLst/>
                <a:latin typeface="Arial" panose="020B0604020202020204" pitchFamily="34" charset="0"/>
                <a:cs typeface="Arial" panose="020B0604020202020204" pitchFamily="34" charset="0"/>
              </a:rPr>
              <a:t>Every child is an artist. The problem is how to remain an artist once he grows up.</a:t>
            </a:r>
            <a:br>
              <a:rPr lang="en-AU" sz="2400" dirty="0">
                <a:latin typeface="Arial" panose="020B0604020202020204" pitchFamily="34" charset="0"/>
                <a:cs typeface="Arial" panose="020B0604020202020204" pitchFamily="34" charset="0"/>
              </a:rPr>
            </a:br>
            <a:r>
              <a:rPr lang="en-AU" sz="2400" b="1" i="0" u="none" strike="noStrike" dirty="0">
                <a:effectLst/>
                <a:latin typeface="Arial" panose="020B0604020202020204" pitchFamily="34" charset="0"/>
                <a:cs typeface="Arial" panose="020B0604020202020204" pitchFamily="34" charset="0"/>
              </a:rPr>
              <a:t>Pablo Picasso</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2078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icture containing red, woman, colorful, umbrella&#10;&#10;Description automatically generated">
            <a:extLst>
              <a:ext uri="{FF2B5EF4-FFF2-40B4-BE49-F238E27FC236}">
                <a16:creationId xmlns:a16="http://schemas.microsoft.com/office/drawing/2014/main" id="{5C7ED9B6-D4FD-BB40-9243-26E1AE9A9614}"/>
              </a:ext>
            </a:extLst>
          </p:cNvPr>
          <p:cNvPicPr>
            <a:picLocks noChangeAspect="1"/>
          </p:cNvPicPr>
          <p:nvPr/>
        </p:nvPicPr>
        <p:blipFill rotWithShape="1">
          <a:blip r:embed="rId2"/>
          <a:srcRect t="835" b="533"/>
          <a:stretch/>
        </p:blipFill>
        <p:spPr>
          <a:xfrm>
            <a:off x="2921194"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11" name="Rectangle 10">
            <a:extLst>
              <a:ext uri="{FF2B5EF4-FFF2-40B4-BE49-F238E27FC236}">
                <a16:creationId xmlns:a16="http://schemas.microsoft.com/office/drawing/2014/main" id="{51AB6459-C857-2040-94D2-C3A16C3C18A5}"/>
              </a:ext>
            </a:extLst>
          </p:cNvPr>
          <p:cNvSpPr/>
          <p:nvPr/>
        </p:nvSpPr>
        <p:spPr>
          <a:xfrm>
            <a:off x="575060" y="1536174"/>
            <a:ext cx="2271713" cy="3785652"/>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The true worth of artists and craftsmen should be appreciated, for they advance the affairs of mankind. </a:t>
            </a:r>
            <a:r>
              <a:rPr lang="en-US" sz="2400" b="1" dirty="0" err="1">
                <a:latin typeface="Arial" panose="020B0604020202020204" pitchFamily="34" charset="0"/>
                <a:cs typeface="Arial" panose="020B0604020202020204" pitchFamily="34" charset="0"/>
              </a:rPr>
              <a:t>Bahá’u’lláh</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7722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range, yellow, sitting, light&#10;&#10;Description automatically generated">
            <a:extLst>
              <a:ext uri="{FF2B5EF4-FFF2-40B4-BE49-F238E27FC236}">
                <a16:creationId xmlns:a16="http://schemas.microsoft.com/office/drawing/2014/main" id="{A690C028-61BD-E745-99FA-A145B9070E15}"/>
              </a:ext>
            </a:extLst>
          </p:cNvPr>
          <p:cNvPicPr>
            <a:picLocks noChangeAspect="1"/>
          </p:cNvPicPr>
          <p:nvPr/>
        </p:nvPicPr>
        <p:blipFill rotWithShape="1">
          <a:blip r:embed="rId3"/>
          <a:srcRect t="23414" r="27745" b="22395"/>
          <a:stretch/>
        </p:blipFill>
        <p:spPr>
          <a:xfrm>
            <a:off x="20" y="10"/>
            <a:ext cx="12191980" cy="6857990"/>
          </a:xfrm>
          <a:prstGeom prst="rect">
            <a:avLst/>
          </a:prstGeom>
        </p:spPr>
      </p:pic>
      <p:sp>
        <p:nvSpPr>
          <p:cNvPr id="7" name="Rectangle 6">
            <a:extLst>
              <a:ext uri="{FF2B5EF4-FFF2-40B4-BE49-F238E27FC236}">
                <a16:creationId xmlns:a16="http://schemas.microsoft.com/office/drawing/2014/main" id="{FFE622A7-76CF-9445-92D5-403DA94BC9E4}"/>
              </a:ext>
            </a:extLst>
          </p:cNvPr>
          <p:cNvSpPr/>
          <p:nvPr/>
        </p:nvSpPr>
        <p:spPr>
          <a:xfrm>
            <a:off x="547688" y="821620"/>
            <a:ext cx="6253162" cy="5509200"/>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A fine voice when joined to beautiful music causes a great effect, for both are desirable and pleasing. All these have in themselves an organization, and are constructed on natural law.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Therefore they correspond to the order of existence like something which would fit into a </a:t>
            </a:r>
            <a:r>
              <a:rPr lang="en-AU" sz="2200" b="0" i="0" u="none" strike="noStrike" dirty="0" err="1">
                <a:solidFill>
                  <a:schemeClr val="bg1"/>
                </a:solidFill>
                <a:effectLst/>
                <a:latin typeface="Arial" panose="020B0604020202020204" pitchFamily="34" charset="0"/>
                <a:cs typeface="Arial" panose="020B0604020202020204" pitchFamily="34" charset="0"/>
              </a:rPr>
              <a:t>mold</a:t>
            </a:r>
            <a:r>
              <a:rPr lang="en-AU" sz="2200" b="0" i="0" u="none" strike="noStrike" dirty="0">
                <a:solidFill>
                  <a:schemeClr val="bg1"/>
                </a:solidFill>
                <a:effectLst/>
                <a:latin typeface="Arial" panose="020B0604020202020204" pitchFamily="34" charset="0"/>
                <a:cs typeface="Arial" panose="020B0604020202020204" pitchFamily="34" charset="0"/>
              </a:rPr>
              <a:t>. A true voice fits into the </a:t>
            </a:r>
            <a:r>
              <a:rPr lang="en-AU" sz="2200" b="0" i="0" u="none" strike="noStrike" dirty="0" err="1">
                <a:solidFill>
                  <a:schemeClr val="bg1"/>
                </a:solidFill>
                <a:effectLst/>
                <a:latin typeface="Arial" panose="020B0604020202020204" pitchFamily="34" charset="0"/>
                <a:cs typeface="Arial" panose="020B0604020202020204" pitchFamily="34" charset="0"/>
              </a:rPr>
              <a:t>mold</a:t>
            </a:r>
            <a:r>
              <a:rPr lang="en-AU" sz="2200" b="0" i="0" u="none" strike="noStrike" dirty="0">
                <a:solidFill>
                  <a:schemeClr val="bg1"/>
                </a:solidFill>
                <a:effectLst/>
                <a:latin typeface="Arial" panose="020B0604020202020204" pitchFamily="34" charset="0"/>
                <a:cs typeface="Arial" panose="020B0604020202020204" pitchFamily="34" charset="0"/>
              </a:rPr>
              <a:t> of nature. When it is so this affects the nerves, and they affect the heart and spirit. In the world of existence physical things have a connection with spiritual realities.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One of these things is the voice, which connects itself with the spirit; and the spirit can be uplifted by this means.</a:t>
            </a:r>
          </a:p>
          <a:p>
            <a:pPr algn="ctr"/>
            <a:endParaRPr lang="en-AU" sz="2200" dirty="0">
              <a:solidFill>
                <a:schemeClr val="bg1"/>
              </a:solidFill>
              <a:latin typeface="Arial" panose="020B0604020202020204" pitchFamily="34" charset="0"/>
              <a:cs typeface="Arial" panose="020B0604020202020204" pitchFamily="34" charset="0"/>
            </a:endParaRPr>
          </a:p>
          <a:p>
            <a:pPr algn="ctr"/>
            <a:r>
              <a:rPr lang="en-AU" sz="2200" b="1" i="0" u="none" strike="noStrike" dirty="0">
                <a:solidFill>
                  <a:schemeClr val="bg1"/>
                </a:solidFill>
                <a:effectLst/>
                <a:latin typeface="Arial" panose="020B0604020202020204" pitchFamily="34" charset="0"/>
                <a:cs typeface="Arial" panose="020B0604020202020204" pitchFamily="34" charset="0"/>
              </a:rPr>
              <a:t>‘</a:t>
            </a:r>
            <a:r>
              <a:rPr lang="en-AU" sz="2200" b="1" i="0" u="none" strike="noStrike" dirty="0" err="1">
                <a:solidFill>
                  <a:schemeClr val="bg1"/>
                </a:solidFill>
                <a:effectLst/>
                <a:latin typeface="Arial" panose="020B0604020202020204" pitchFamily="34" charset="0"/>
                <a:cs typeface="Arial" panose="020B0604020202020204" pitchFamily="34" charset="0"/>
              </a:rPr>
              <a:t>Abdu’l-Bahá</a:t>
            </a:r>
            <a:endParaRPr lang="en-AU" sz="2200" b="1"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7954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womans face&#10;&#10;Description automatically generated">
            <a:extLst>
              <a:ext uri="{FF2B5EF4-FFF2-40B4-BE49-F238E27FC236}">
                <a16:creationId xmlns:a16="http://schemas.microsoft.com/office/drawing/2014/main" id="{FAE0497C-75CF-2D4B-9997-1F5D666FC1DD}"/>
              </a:ext>
            </a:extLst>
          </p:cNvPr>
          <p:cNvPicPr>
            <a:picLocks noChangeAspect="1"/>
          </p:cNvPicPr>
          <p:nvPr/>
        </p:nvPicPr>
        <p:blipFill rotWithShape="1">
          <a:blip r:embed="rId2"/>
          <a:srcRect b="25000"/>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7F95792C-D665-FD4C-962C-D7AEB4585D9C}"/>
              </a:ext>
            </a:extLst>
          </p:cNvPr>
          <p:cNvSpPr/>
          <p:nvPr/>
        </p:nvSpPr>
        <p:spPr>
          <a:xfrm>
            <a:off x="576261" y="1980337"/>
            <a:ext cx="11039477" cy="1323439"/>
          </a:xfrm>
          <a:prstGeom prst="rect">
            <a:avLst/>
          </a:prstGeom>
          <a:solidFill>
            <a:schemeClr val="bg1"/>
          </a:solidFill>
        </p:spPr>
        <p:txBody>
          <a:bodyPr wrap="square">
            <a:spAutoFit/>
          </a:bodyPr>
          <a:lstStyle/>
          <a:p>
            <a:pPr algn="ctr"/>
            <a:r>
              <a:rPr lang="en-AU" sz="2000" b="0" i="0" u="none" strike="noStrike" dirty="0">
                <a:effectLst/>
                <a:latin typeface="Arial" panose="020B0604020202020204" pitchFamily="34" charset="0"/>
              </a:rPr>
              <a:t>Every word of thy poetry is indeed like unto a mirror in which the evidences of the devotion and love thou </a:t>
            </a:r>
            <a:r>
              <a:rPr lang="en-AU" sz="2000" b="0" i="0" u="none" strike="noStrike" dirty="0" err="1">
                <a:effectLst/>
                <a:latin typeface="Arial" panose="020B0604020202020204" pitchFamily="34" charset="0"/>
              </a:rPr>
              <a:t>cherishest</a:t>
            </a:r>
            <a:r>
              <a:rPr lang="en-AU" sz="2000" b="0" i="0" u="none" strike="noStrike" dirty="0">
                <a:effectLst/>
                <a:latin typeface="Arial" panose="020B0604020202020204" pitchFamily="34" charset="0"/>
              </a:rPr>
              <a:t> for God and His chosen ones are reflected. Well is it with </a:t>
            </a:r>
            <a:r>
              <a:rPr lang="en-AU" sz="2000" b="0" i="0" u="none" strike="noStrike" dirty="0">
                <a:effectLst/>
                <a:latin typeface="Arial" panose="020B0604020202020204" pitchFamily="34" charset="0"/>
                <a:cs typeface="Arial" panose="020B0604020202020204" pitchFamily="34" charset="0"/>
              </a:rPr>
              <a:t>thee who hast quaffed the choice wine of utterance and partaken of the soft flowing stream of true knowledge.</a:t>
            </a:r>
          </a:p>
          <a:p>
            <a:pPr algn="ctr"/>
            <a:r>
              <a:rPr lang="en-US" sz="2000" b="1" dirty="0" err="1">
                <a:latin typeface="Arial" panose="020B0604020202020204" pitchFamily="34" charset="0"/>
                <a:cs typeface="Arial" panose="020B0604020202020204" pitchFamily="34" charset="0"/>
              </a:rPr>
              <a:t>Bahá’u’lláh</a:t>
            </a:r>
            <a:endParaRPr lang="en-AU" sz="2000" dirty="0">
              <a:latin typeface="Arial" panose="020B0604020202020204" pitchFamily="34" charset="0"/>
            </a:endParaRPr>
          </a:p>
        </p:txBody>
      </p:sp>
    </p:spTree>
    <p:extLst>
      <p:ext uri="{BB962C8B-B14F-4D97-AF65-F5344CB8AC3E}">
        <p14:creationId xmlns:p14="http://schemas.microsoft.com/office/powerpoint/2010/main" val="954730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ew of a city&#10;&#10;Description automatically generated">
            <a:extLst>
              <a:ext uri="{FF2B5EF4-FFF2-40B4-BE49-F238E27FC236}">
                <a16:creationId xmlns:a16="http://schemas.microsoft.com/office/drawing/2014/main" id="{77A68994-EDCE-324B-8308-62FAE3EA8951}"/>
              </a:ext>
            </a:extLst>
          </p:cNvPr>
          <p:cNvPicPr>
            <a:picLocks noChangeAspect="1"/>
          </p:cNvPicPr>
          <p:nvPr/>
        </p:nvPicPr>
        <p:blipFill rotWithShape="1">
          <a:blip r:embed="rId2"/>
          <a:srcRect t="25000"/>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50A13524-A478-AE44-8840-BDD227F1AF71}"/>
              </a:ext>
            </a:extLst>
          </p:cNvPr>
          <p:cNvSpPr/>
          <p:nvPr/>
        </p:nvSpPr>
        <p:spPr>
          <a:xfrm>
            <a:off x="5576887" y="1262748"/>
            <a:ext cx="2195513" cy="1200329"/>
          </a:xfrm>
          <a:prstGeom prst="rect">
            <a:avLst/>
          </a:prstGeom>
        </p:spPr>
        <p:txBody>
          <a:bodyPr wrap="square">
            <a:spAutoFit/>
          </a:bodyPr>
          <a:lstStyle/>
          <a:p>
            <a:pPr algn="ctr"/>
            <a:r>
              <a:rPr lang="en-AU" sz="2400" b="0" i="0" u="none" strike="noStrike" dirty="0">
                <a:effectLst/>
                <a:latin typeface="Arial" panose="020B0604020202020204" pitchFamily="34" charset="0"/>
                <a:cs typeface="Arial" panose="020B0604020202020204" pitchFamily="34" charset="0"/>
              </a:rPr>
              <a:t>Creativity takes courage.</a:t>
            </a:r>
          </a:p>
          <a:p>
            <a:pPr algn="ctr"/>
            <a:r>
              <a:rPr lang="en-AU" sz="2400" b="1" i="0" u="none" strike="noStrike" dirty="0">
                <a:effectLst/>
                <a:latin typeface="Arial" panose="020B0604020202020204" pitchFamily="34" charset="0"/>
                <a:cs typeface="Arial" panose="020B0604020202020204" pitchFamily="34" charset="0"/>
              </a:rPr>
              <a:t>Henri Matisse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957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computer&#10;&#10;Description automatically generated">
            <a:extLst>
              <a:ext uri="{FF2B5EF4-FFF2-40B4-BE49-F238E27FC236}">
                <a16:creationId xmlns:a16="http://schemas.microsoft.com/office/drawing/2014/main" id="{A2986B6B-E36E-D249-9679-1EEB32234C61}"/>
              </a:ext>
            </a:extLst>
          </p:cNvPr>
          <p:cNvPicPr>
            <a:picLocks noChangeAspect="1"/>
          </p:cNvPicPr>
          <p:nvPr/>
        </p:nvPicPr>
        <p:blipFill rotWithShape="1">
          <a:blip r:embed="rId2"/>
          <a:srcRect t="22343" b="2656"/>
          <a:stretch/>
        </p:blipFill>
        <p:spPr>
          <a:xfrm>
            <a:off x="20" y="10"/>
            <a:ext cx="12191980" cy="6857990"/>
          </a:xfrm>
          <a:prstGeom prst="rect">
            <a:avLst/>
          </a:prstGeom>
        </p:spPr>
      </p:pic>
      <p:sp>
        <p:nvSpPr>
          <p:cNvPr id="35" name="Rectangle 34">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353093C-4717-B34D-A5BC-77450A90632C}"/>
              </a:ext>
            </a:extLst>
          </p:cNvPr>
          <p:cNvSpPr/>
          <p:nvPr/>
        </p:nvSpPr>
        <p:spPr>
          <a:xfrm>
            <a:off x="643471" y="1504133"/>
            <a:ext cx="5452529" cy="3569242"/>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800" b="0" i="0" u="none" strike="noStrike" dirty="0">
                <a:solidFill>
                  <a:srgbClr val="FFFFFF"/>
                </a:solidFill>
                <a:effectLst/>
                <a:latin typeface="Arial" panose="020B0604020202020204" pitchFamily="34" charset="0"/>
                <a:ea typeface="+mj-ea"/>
                <a:cs typeface="Arial" panose="020B0604020202020204" pitchFamily="34" charset="0"/>
              </a:rPr>
              <a:t>We, verily, have made music as a ladder for your souls, a means whereby they may he lifted up unto the realm on high.</a:t>
            </a:r>
          </a:p>
          <a:p>
            <a:pPr>
              <a:lnSpc>
                <a:spcPct val="90000"/>
              </a:lnSpc>
              <a:spcBef>
                <a:spcPct val="0"/>
              </a:spcBef>
              <a:spcAft>
                <a:spcPts val="600"/>
              </a:spcAft>
            </a:pPr>
            <a:r>
              <a:rPr lang="en-US" sz="2800" b="1" i="0" u="none" strike="noStrike" dirty="0" err="1">
                <a:solidFill>
                  <a:srgbClr val="FFFFFF"/>
                </a:solidFill>
                <a:effectLst/>
                <a:latin typeface="Arial" panose="020B0604020202020204" pitchFamily="34" charset="0"/>
                <a:ea typeface="+mj-ea"/>
                <a:cs typeface="Arial" panose="020B0604020202020204" pitchFamily="34" charset="0"/>
              </a:rPr>
              <a:t>Bahá’u’lláh</a:t>
            </a:r>
            <a:endParaRPr lang="en-US" sz="2800" b="1" i="0" u="none" strike="noStrike" dirty="0">
              <a:solidFill>
                <a:srgbClr val="FFFFFF"/>
              </a:solidFill>
              <a:effectLst/>
              <a:latin typeface="Arial" panose="020B0604020202020204" pitchFamily="34" charset="0"/>
              <a:ea typeface="+mj-ea"/>
              <a:cs typeface="Arial" panose="020B0604020202020204" pitchFamily="34" charset="0"/>
            </a:endParaRPr>
          </a:p>
        </p:txBody>
      </p:sp>
      <p:sp>
        <p:nvSpPr>
          <p:cNvPr id="37" name="Rectangle 36">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7526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654</Words>
  <Application>Microsoft Macintosh PowerPoint</Application>
  <PresentationFormat>Widescreen</PresentationFormat>
  <Paragraphs>29</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 Khosh</dc:creator>
  <cp:lastModifiedBy>Kam Khosh</cp:lastModifiedBy>
  <cp:revision>1</cp:revision>
  <dcterms:created xsi:type="dcterms:W3CDTF">2020-05-28T07:48:56Z</dcterms:created>
  <dcterms:modified xsi:type="dcterms:W3CDTF">2020-05-28T07:52:03Z</dcterms:modified>
</cp:coreProperties>
</file>