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d"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9" r:id="rId2"/>
    <p:sldId id="257" r:id="rId3"/>
    <p:sldId id="267" r:id="rId4"/>
    <p:sldId id="256" r:id="rId5"/>
    <p:sldId id="260" r:id="rId6"/>
    <p:sldId id="263" r:id="rId7"/>
    <p:sldId id="258" r:id="rId8"/>
    <p:sldId id="265" r:id="rId9"/>
    <p:sldId id="262" r:id="rId10"/>
    <p:sldId id="264" r:id="rId11"/>
    <p:sldId id="261" r:id="rId12"/>
    <p:sldId id="268" r:id="rId13"/>
    <p:sldId id="2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9"/>
  </p:normalViewPr>
  <p:slideViewPr>
    <p:cSldViewPr snapToGrid="0" snapToObjects="1">
      <p:cViewPr varScale="1">
        <p:scale>
          <a:sx n="106" d="100"/>
          <a:sy n="106" d="100"/>
        </p:scale>
        <p:origin x="79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FC3488-232B-534F-A7F5-C5D542808F5A}" type="datetimeFigureOut">
              <a:rPr lang="en-US" smtClean="0"/>
              <a:t>6/19/20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52783-9E7B-4B48-B34C-90BF9C39E1F4}" type="slidenum">
              <a:rPr lang="en-US" smtClean="0"/>
              <a:t>‹#›</a:t>
            </a:fld>
            <a:endParaRPr lang="en-US"/>
          </a:p>
        </p:txBody>
      </p:sp>
    </p:spTree>
    <p:extLst>
      <p:ext uri="{BB962C8B-B14F-4D97-AF65-F5344CB8AC3E}">
        <p14:creationId xmlns:p14="http://schemas.microsoft.com/office/powerpoint/2010/main" val="271792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52783-9E7B-4B48-B34C-90BF9C39E1F4}" type="slidenum">
              <a:rPr lang="en-US" smtClean="0"/>
              <a:t>1</a:t>
            </a:fld>
            <a:endParaRPr lang="en-US"/>
          </a:p>
        </p:txBody>
      </p:sp>
    </p:spTree>
    <p:extLst>
      <p:ext uri="{BB962C8B-B14F-4D97-AF65-F5344CB8AC3E}">
        <p14:creationId xmlns:p14="http://schemas.microsoft.com/office/powerpoint/2010/main" val="2862857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52783-9E7B-4B48-B34C-90BF9C39E1F4}" type="slidenum">
              <a:rPr lang="en-US" smtClean="0"/>
              <a:t>5</a:t>
            </a:fld>
            <a:endParaRPr lang="en-US"/>
          </a:p>
        </p:txBody>
      </p:sp>
    </p:spTree>
    <p:extLst>
      <p:ext uri="{BB962C8B-B14F-4D97-AF65-F5344CB8AC3E}">
        <p14:creationId xmlns:p14="http://schemas.microsoft.com/office/powerpoint/2010/main" val="265579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52783-9E7B-4B48-B34C-90BF9C39E1F4}" type="slidenum">
              <a:rPr lang="en-US" smtClean="0"/>
              <a:t>6</a:t>
            </a:fld>
            <a:endParaRPr lang="en-US"/>
          </a:p>
        </p:txBody>
      </p:sp>
    </p:spTree>
    <p:extLst>
      <p:ext uri="{BB962C8B-B14F-4D97-AF65-F5344CB8AC3E}">
        <p14:creationId xmlns:p14="http://schemas.microsoft.com/office/powerpoint/2010/main" val="2343547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52783-9E7B-4B48-B34C-90BF9C39E1F4}" type="slidenum">
              <a:rPr lang="en-US" smtClean="0"/>
              <a:t>11</a:t>
            </a:fld>
            <a:endParaRPr lang="en-US"/>
          </a:p>
        </p:txBody>
      </p:sp>
    </p:spTree>
    <p:extLst>
      <p:ext uri="{BB962C8B-B14F-4D97-AF65-F5344CB8AC3E}">
        <p14:creationId xmlns:p14="http://schemas.microsoft.com/office/powerpoint/2010/main" val="2593773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D9C46-A740-AB44-BF85-D41A0BD1F15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E21693B-F6DA-364B-9A0E-35240BE55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E9EE03C-90EC-5641-866C-85B77829F8D2}"/>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BC0C6223-6186-CA4C-8099-C4C6A0D47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87561-3B8E-3244-B815-19AA59D1E8AB}"/>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583350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5D55-2418-144B-AE2B-79F94D07167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53E9C1-2375-B14D-BEE4-4FD06B83D1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1FC6E1-A486-C145-A0A8-2F352AA5FFCA}"/>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71329835-FDBF-B14C-A2F1-C8C176C4F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75030-C105-D541-A7F0-C8F640781C10}"/>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79723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14D9-E6B4-874B-A826-542746DA85E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22D2D9E-5508-6346-B521-CC7ACC7E87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25633BA-2425-AA4A-9AA4-60F828BBED6C}"/>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4712C2D4-C04D-CF41-B670-EAB99AAC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D27DCA-F57C-5047-9254-D5AD6F5CA652}"/>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62590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33F43-4614-9941-9F38-24C378B63D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A065F68-0DE4-C440-8004-6421F663BEB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5DC7372-FEA2-2945-A25A-B3CE5EBC512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389AC3C-E823-3048-B6D9-6E66D3FC1261}"/>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6" name="Footer Placeholder 5">
            <a:extLst>
              <a:ext uri="{FF2B5EF4-FFF2-40B4-BE49-F238E27FC236}">
                <a16:creationId xmlns:a16="http://schemas.microsoft.com/office/drawing/2014/main" id="{44258238-BA0A-0840-BD0E-2423AE760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BCE763-073E-D541-A010-8D198FBA926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2066066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999B-CF82-B942-B17A-0F7D5EEB13B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AF09C1-4D08-DC4F-8106-1678A4E9E6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1695543-DBA8-D542-8DF0-3E6F2D9BCD4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730C1A-7C37-034D-B1CC-8C8C1BA276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4382D3B-07A5-6844-804A-573BE0D7237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56E34A7-93F6-EB44-9EC4-679FE587E361}"/>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8" name="Footer Placeholder 7">
            <a:extLst>
              <a:ext uri="{FF2B5EF4-FFF2-40B4-BE49-F238E27FC236}">
                <a16:creationId xmlns:a16="http://schemas.microsoft.com/office/drawing/2014/main" id="{B360A406-3D88-1C4F-A4F5-668C951ABB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47AC91-F87D-D24A-8E28-EFD60F73A6B5}"/>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8936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D04B-8A14-5E4B-AB01-40BD65C9D4B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993A3DA-28EC-B546-B0F5-59F5AA9F3F5B}"/>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4" name="Footer Placeholder 3">
            <a:extLst>
              <a:ext uri="{FF2B5EF4-FFF2-40B4-BE49-F238E27FC236}">
                <a16:creationId xmlns:a16="http://schemas.microsoft.com/office/drawing/2014/main" id="{9A47F5C7-A8F6-DC49-9E0A-89B2573217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2A6842-B8B3-6C4D-9024-31771EEA9ED6}"/>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20366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C89D5C-8DAB-344D-9A27-A7E134B93241}"/>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3" name="Footer Placeholder 2">
            <a:extLst>
              <a:ext uri="{FF2B5EF4-FFF2-40B4-BE49-F238E27FC236}">
                <a16:creationId xmlns:a16="http://schemas.microsoft.com/office/drawing/2014/main" id="{A93F2E88-0BCD-EF41-8ADE-352EEA4055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EA676E-E1FE-4443-9281-C35AE9AFDBFD}"/>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191174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63CD-9185-3942-A81C-3E0C7C7CDB3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233182D-A3F9-2C46-BC0C-576A7BF208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20048EF-5944-164A-B72E-BDACE8FEC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86A07D-45E3-F24D-82EC-F95B28FC05CB}"/>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6" name="Footer Placeholder 5">
            <a:extLst>
              <a:ext uri="{FF2B5EF4-FFF2-40B4-BE49-F238E27FC236}">
                <a16:creationId xmlns:a16="http://schemas.microsoft.com/office/drawing/2014/main" id="{4103CA14-95A9-9241-B6FE-20F813D1C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F7D272-1C28-B243-8D18-F0872D6083E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63256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1A78-20B6-CB41-8A4B-571DBD5923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94BC89-1C24-574E-A8FB-63C554D586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45D4FD-D783-FE4F-8085-C49ABB5E1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B92AD8-E0D4-B442-B649-1E82450B881F}"/>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6" name="Footer Placeholder 5">
            <a:extLst>
              <a:ext uri="{FF2B5EF4-FFF2-40B4-BE49-F238E27FC236}">
                <a16:creationId xmlns:a16="http://schemas.microsoft.com/office/drawing/2014/main" id="{F73D66B0-476F-C843-ABCC-B26B670EE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401A0D-734E-9146-8FE6-576748F73B50}"/>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260002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912B-AEA9-DA47-8F5D-DC9BB7A7541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3B94225-4A20-4C42-98FE-F9EF5474C7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418507-38A4-474B-A7B7-0F1B72897182}"/>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F08B42F5-8D0F-D64E-9FD2-1FB149036E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F4FC5-3DAA-2F46-8159-6DED10F7AD8E}"/>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20410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AEDD13-CB64-AE49-8DE1-968E3CD576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8B669EC-5B97-604E-AC89-14D69AE8ED1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DF952C2-A551-D045-ACB4-4832DC5A2545}"/>
              </a:ext>
            </a:extLst>
          </p:cNvPr>
          <p:cNvSpPr>
            <a:spLocks noGrp="1"/>
          </p:cNvSpPr>
          <p:nvPr>
            <p:ph type="dt" sz="half" idx="10"/>
          </p:nvPr>
        </p:nvSpPr>
        <p:spPr/>
        <p:txBody>
          <a:body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D2126FDC-0CFF-A241-A232-BB0CCB1D1C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3274E-975B-4845-88B7-DDB1F6BA0DF5}"/>
              </a:ext>
            </a:extLst>
          </p:cNvPr>
          <p:cNvSpPr>
            <a:spLocks noGrp="1"/>
          </p:cNvSpPr>
          <p:nvPr>
            <p:ph type="sldNum" sz="quarter" idx="12"/>
          </p:nvPr>
        </p:nvSpPr>
        <p:spPr/>
        <p:txBody>
          <a:bodyPr/>
          <a:lstStyle/>
          <a:p>
            <a:fld id="{C5AD8FAF-4F88-1F48-8ECD-9F799E976FE4}" type="slidenum">
              <a:rPr lang="en-US" smtClean="0"/>
              <a:t>‹#›</a:t>
            </a:fld>
            <a:endParaRPr lang="en-US"/>
          </a:p>
        </p:txBody>
      </p:sp>
    </p:spTree>
    <p:extLst>
      <p:ext uri="{BB962C8B-B14F-4D97-AF65-F5344CB8AC3E}">
        <p14:creationId xmlns:p14="http://schemas.microsoft.com/office/powerpoint/2010/main" val="36840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734F0-9B20-9942-B26C-27AE89A37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B9819D-B5D7-1E46-9386-C8D8A16A08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3FBDEAC-05A3-B54A-B352-C2DAE31C0B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144DE-4E56-7541-A5C6-D9BCBBC94BDE}" type="datetimeFigureOut">
              <a:rPr lang="en-US" smtClean="0"/>
              <a:t>6/19/20</a:t>
            </a:fld>
            <a:endParaRPr lang="en-US"/>
          </a:p>
        </p:txBody>
      </p:sp>
      <p:sp>
        <p:nvSpPr>
          <p:cNvPr id="5" name="Footer Placeholder 4">
            <a:extLst>
              <a:ext uri="{FF2B5EF4-FFF2-40B4-BE49-F238E27FC236}">
                <a16:creationId xmlns:a16="http://schemas.microsoft.com/office/drawing/2014/main" id="{7703B237-3E30-9748-935A-FF4A2676EB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E15E3D-2A8C-FC4C-A020-8B7F31FAE5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D8FAF-4F88-1F48-8ECD-9F799E976FE4}" type="slidenum">
              <a:rPr lang="en-US" smtClean="0"/>
              <a:t>‹#›</a:t>
            </a:fld>
            <a:endParaRPr lang="en-US"/>
          </a:p>
        </p:txBody>
      </p:sp>
    </p:spTree>
    <p:extLst>
      <p:ext uri="{BB962C8B-B14F-4D97-AF65-F5344CB8AC3E}">
        <p14:creationId xmlns:p14="http://schemas.microsoft.com/office/powerpoint/2010/main" val="327956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mysilentescapes.wordpress.com/2014/03/23/morning/"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pxhere.com/en/photo/479812"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xhere.com/fr/photo/1427331"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pexels.com/photo/beach-sand-ocean-rocks-8872/" TargetMode="External"/><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goodfreephotos.com/other-landscapes/moon-over-the-ocean-nightscape.jpg.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mysilentescapes.wordpress.com/2014/03/23/morning/" TargetMode="Externa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hyperlink" Target="https://fr.wikipedia.org/wiki/Ocean_Beach_(San_Francisco)"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photo/sea-black-and-white-sunset-beach-39110/"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Norwegian_Sea" TargetMode="External"/><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hyperlink" Target="https://pixabay.com/en/underwater-sunbeams-ocean-sea-69867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www.new2homeschooling.com/2011/06/educational-movies-on-netflix-oceans.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xhere.com/en/photo/492809" TargetMode="External"/><Relationship Id="rId2" Type="http://schemas.openxmlformats.org/officeDocument/2006/relationships/image" Target="../media/image11.jpg!d"/><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fondosparabloggergratis.blogspot.com/"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unset over a body of water&#10;&#10;Description automatically generated">
            <a:extLst>
              <a:ext uri="{FF2B5EF4-FFF2-40B4-BE49-F238E27FC236}">
                <a16:creationId xmlns:a16="http://schemas.microsoft.com/office/drawing/2014/main" id="{EDA36AED-AC2D-C841-94C0-E376D88B21A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837473B0-CC2E-450A-ABE3-18F120FF3D39}">
                <a1611:picAttrSrcUrl xmlns:a1611="http://schemas.microsoft.com/office/drawing/2016/11/main" r:id="rId5"/>
              </a:ext>
            </a:extLst>
          </a:blip>
          <a:srcRect t="9687" b="15314"/>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945E079B-9E04-0045-A9EF-05EADAC88FB0}"/>
              </a:ext>
            </a:extLst>
          </p:cNvPr>
          <p:cNvSpPr/>
          <p:nvPr/>
        </p:nvSpPr>
        <p:spPr>
          <a:xfrm>
            <a:off x="2559854" y="706102"/>
            <a:ext cx="7072312" cy="2246769"/>
          </a:xfrm>
          <a:prstGeom prst="rect">
            <a:avLst/>
          </a:prstGeom>
        </p:spPr>
        <p:txBody>
          <a:bodyPr wrap="square">
            <a:spAutoFit/>
          </a:bodyPr>
          <a:lstStyle/>
          <a:p>
            <a:pPr algn="ctr"/>
            <a:r>
              <a:rPr lang="en-AU" sz="2000" b="1" dirty="0"/>
              <a:t>We would like to acknowledge the Custodians of the lands and waters where we </a:t>
            </a:r>
            <a:r>
              <a:rPr lang="en-AU" sz="2000" b="1"/>
              <a:t>meet tonight, </a:t>
            </a:r>
            <a:r>
              <a:rPr lang="en-AU" sz="2000" b="1" dirty="0"/>
              <a:t>and thank them for their eternal protection, love, and care of the space upon which </a:t>
            </a:r>
            <a:r>
              <a:rPr lang="en-AU" sz="2000" b="1"/>
              <a:t>we live.</a:t>
            </a:r>
            <a:endParaRPr lang="en-AU" sz="2000" b="1" dirty="0"/>
          </a:p>
          <a:p>
            <a:pPr algn="ctr"/>
            <a:endParaRPr lang="en-AU" sz="2000" b="1" dirty="0"/>
          </a:p>
          <a:p>
            <a:pPr algn="ctr"/>
            <a:r>
              <a:rPr lang="en-AU" sz="2000" b="1" dirty="0"/>
              <a:t>We pay our respects to Elders past and present, and extend our respects to all Aboriginal and Torres Strait Islander First Nations Peoples.</a:t>
            </a:r>
          </a:p>
        </p:txBody>
      </p:sp>
    </p:spTree>
    <p:extLst>
      <p:ext uri="{BB962C8B-B14F-4D97-AF65-F5344CB8AC3E}">
        <p14:creationId xmlns:p14="http://schemas.microsoft.com/office/powerpoint/2010/main" val="327984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reef, water, man, sheep&#10;&#10;Description automatically generated">
            <a:extLst>
              <a:ext uri="{FF2B5EF4-FFF2-40B4-BE49-F238E27FC236}">
                <a16:creationId xmlns:a16="http://schemas.microsoft.com/office/drawing/2014/main" id="{7B192C82-794A-F547-8D9D-6EA3D81DA2F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5000"/>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0ED1682-AD14-224C-96FB-9BBC33BE2778}"/>
              </a:ext>
            </a:extLst>
          </p:cNvPr>
          <p:cNvSpPr/>
          <p:nvPr/>
        </p:nvSpPr>
        <p:spPr>
          <a:xfrm>
            <a:off x="847725" y="3543210"/>
            <a:ext cx="5133975" cy="2677656"/>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[The true seeker] should be content with little, and be freed from all inordinate desire.... </a:t>
            </a:r>
          </a:p>
          <a:p>
            <a:pPr algn="ctr"/>
            <a:r>
              <a:rPr lang="en-AU" sz="2400" b="0" i="0" u="none" strike="noStrike" dirty="0">
                <a:solidFill>
                  <a:schemeClr val="bg1"/>
                </a:solidFill>
                <a:effectLst/>
                <a:latin typeface="Arial" panose="020B0604020202020204" pitchFamily="34" charset="0"/>
                <a:cs typeface="Arial" panose="020B0604020202020204" pitchFamily="34" charset="0"/>
              </a:rPr>
              <a:t>He should succour the dispossessed, and never withhold his favour from the destitute.</a:t>
            </a:r>
          </a:p>
          <a:p>
            <a:pPr algn="ctr"/>
            <a:r>
              <a:rPr lang="en-AU" sz="2400" b="1" dirty="0">
                <a:solidFill>
                  <a:schemeClr val="bg1"/>
                </a:solidFill>
                <a:latin typeface="Arial" panose="020B0604020202020204" pitchFamily="34" charset="0"/>
                <a:cs typeface="Arial" panose="020B0604020202020204" pitchFamily="34" charset="0"/>
              </a:rPr>
              <a:t>Baha’u’llah</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9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descr="A large waterfall over a body of water&#10;&#10;Description automatically generated">
            <a:extLst>
              <a:ext uri="{FF2B5EF4-FFF2-40B4-BE49-F238E27FC236}">
                <a16:creationId xmlns:a16="http://schemas.microsoft.com/office/drawing/2014/main" id="{28FBAC03-4E93-2D4A-B903-7ECD0C731B4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5730"/>
          <a:stretch/>
        </p:blipFill>
        <p:spPr>
          <a:xfrm flipH="1">
            <a:off x="20" y="10"/>
            <a:ext cx="12191980" cy="6857990"/>
          </a:xfrm>
          <a:prstGeom prst="rect">
            <a:avLst/>
          </a:prstGeom>
        </p:spPr>
      </p:pic>
      <p:sp>
        <p:nvSpPr>
          <p:cNvPr id="29" name="Rectangle 28">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333ABCA-BC80-2B44-B7CF-52A77A002374}"/>
              </a:ext>
            </a:extLst>
          </p:cNvPr>
          <p:cNvSpPr/>
          <p:nvPr/>
        </p:nvSpPr>
        <p:spPr>
          <a:xfrm>
            <a:off x="819150" y="649277"/>
            <a:ext cx="5753100" cy="3862596"/>
          </a:xfrm>
          <a:prstGeom prst="rect">
            <a:avLst/>
          </a:prstGeom>
        </p:spPr>
        <p:txBody>
          <a:bodyPr wrap="square">
            <a:spAutoFit/>
          </a:bodyPr>
          <a:lstStyle/>
          <a:p>
            <a:pPr algn="ctr">
              <a:spcAft>
                <a:spcPts val="600"/>
              </a:spcAft>
            </a:pPr>
            <a:r>
              <a:rPr lang="en-AU" sz="2400" b="0" i="0" u="none" strike="noStrike" dirty="0">
                <a:solidFill>
                  <a:schemeClr val="bg1"/>
                </a:solidFill>
                <a:effectLst/>
                <a:latin typeface="Arial" panose="020B0604020202020204" pitchFamily="34" charset="0"/>
                <a:cs typeface="Arial" panose="020B0604020202020204" pitchFamily="34" charset="0"/>
              </a:rPr>
              <a:t>How complex is the life of the present age and how much more complex we are making it daily! </a:t>
            </a:r>
            <a:br>
              <a:rPr lang="en-AU" sz="2400" b="0" i="0" u="none" strike="noStrike" dirty="0">
                <a:solidFill>
                  <a:schemeClr val="bg1"/>
                </a:solidFill>
                <a:effectLst/>
                <a:latin typeface="Arial" panose="020B0604020202020204" pitchFamily="34" charset="0"/>
                <a:cs typeface="Arial" panose="020B0604020202020204" pitchFamily="34" charset="0"/>
              </a:rPr>
            </a:br>
            <a:r>
              <a:rPr lang="en-AU" sz="2400" b="0" i="0" u="none" strike="noStrike" dirty="0">
                <a:solidFill>
                  <a:schemeClr val="bg1"/>
                </a:solidFill>
                <a:effectLst/>
                <a:latin typeface="Arial" panose="020B0604020202020204" pitchFamily="34" charset="0"/>
                <a:cs typeface="Arial" panose="020B0604020202020204" pitchFamily="34" charset="0"/>
              </a:rPr>
              <a:t>The needs of humanity seem never to come to an end. The more men accumulate the more they want. There is only one way of freedom and that is by shutting one's eyes and heart to all these things which distract the mind.</a:t>
            </a:r>
          </a:p>
          <a:p>
            <a:pPr algn="ctr">
              <a:spcAft>
                <a:spcPts val="600"/>
              </a:spcAft>
            </a:pPr>
            <a:r>
              <a:rPr lang="en-AU" sz="2400" b="1" dirty="0" err="1">
                <a:solidFill>
                  <a:schemeClr val="bg1"/>
                </a:solidFill>
                <a:latin typeface="Arial" panose="020B0604020202020204" pitchFamily="34" charset="0"/>
                <a:cs typeface="Arial" panose="020B0604020202020204" pitchFamily="34" charset="0"/>
              </a:rPr>
              <a:t>Abdu’l</a:t>
            </a:r>
            <a:r>
              <a:rPr lang="en-AU" sz="2400" b="1" dirty="0">
                <a:solidFill>
                  <a:schemeClr val="bg1"/>
                </a:solidFill>
                <a:latin typeface="Arial" panose="020B0604020202020204" pitchFamily="34" charset="0"/>
                <a:cs typeface="Arial" panose="020B0604020202020204" pitchFamily="34" charset="0"/>
              </a:rPr>
              <a:t>-Baha</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55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icture 26" descr="A sunset over a beach&#10;&#10;Description automatically generated">
            <a:extLst>
              <a:ext uri="{FF2B5EF4-FFF2-40B4-BE49-F238E27FC236}">
                <a16:creationId xmlns:a16="http://schemas.microsoft.com/office/drawing/2014/main" id="{FE48C074-33E6-9C40-8EEE-589DD44DEAE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3019" b="1981"/>
          <a:stretch/>
        </p:blipFill>
        <p:spPr>
          <a:xfrm>
            <a:off x="20" y="10"/>
            <a:ext cx="12191980" cy="6857990"/>
          </a:xfrm>
          <a:prstGeom prst="rect">
            <a:avLst/>
          </a:prstGeom>
        </p:spPr>
      </p:pic>
      <p:sp>
        <p:nvSpPr>
          <p:cNvPr id="28" name="Rectangle 27">
            <a:extLst>
              <a:ext uri="{FF2B5EF4-FFF2-40B4-BE49-F238E27FC236}">
                <a16:creationId xmlns:a16="http://schemas.microsoft.com/office/drawing/2014/main" id="{726BA250-F1BF-4044-B8E9-A77848677AD4}"/>
              </a:ext>
            </a:extLst>
          </p:cNvPr>
          <p:cNvSpPr/>
          <p:nvPr/>
        </p:nvSpPr>
        <p:spPr>
          <a:xfrm>
            <a:off x="666750" y="4677460"/>
            <a:ext cx="6062663" cy="1200329"/>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Contentment makes poor men rich, discontent makes rich men poor.</a:t>
            </a:r>
          </a:p>
          <a:p>
            <a:pPr algn="ctr"/>
            <a:r>
              <a:rPr lang="en-AU" sz="2400" b="1" i="0" u="none" strike="noStrike" dirty="0">
                <a:solidFill>
                  <a:schemeClr val="bg1"/>
                </a:solidFill>
                <a:effectLst/>
                <a:latin typeface="Arial" panose="020B0604020202020204" pitchFamily="34" charset="0"/>
                <a:cs typeface="Arial" panose="020B0604020202020204" pitchFamily="34" charset="0"/>
              </a:rPr>
              <a:t>Benjamin Franklin</a:t>
            </a:r>
          </a:p>
        </p:txBody>
      </p:sp>
    </p:spTree>
    <p:extLst>
      <p:ext uri="{BB962C8B-B14F-4D97-AF65-F5344CB8AC3E}">
        <p14:creationId xmlns:p14="http://schemas.microsoft.com/office/powerpoint/2010/main" val="3196683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large body of water&#10;&#10;Description automatically generated">
            <a:extLst>
              <a:ext uri="{FF2B5EF4-FFF2-40B4-BE49-F238E27FC236}">
                <a16:creationId xmlns:a16="http://schemas.microsoft.com/office/drawing/2014/main" id="{A5C45F3B-CBF5-1144-833A-E7439B90D6DD}"/>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13692" b="11308"/>
          <a:stretch/>
        </p:blipFill>
        <p:spPr>
          <a:xfrm>
            <a:off x="20" y="10"/>
            <a:ext cx="12191980" cy="6857990"/>
          </a:xfrm>
          <a:prstGeom prst="rect">
            <a:avLst/>
          </a:prstGeom>
          <a:effectLst>
            <a:innerShdw blurRad="1270000" dist="1524000" dir="13500000">
              <a:prstClr val="black">
                <a:alpha val="50000"/>
              </a:prstClr>
            </a:innerShdw>
          </a:effectLst>
        </p:spPr>
      </p:pic>
      <p:sp>
        <p:nvSpPr>
          <p:cNvPr id="10" name="Rectangle 9">
            <a:extLst>
              <a:ext uri="{FF2B5EF4-FFF2-40B4-BE49-F238E27FC236}">
                <a16:creationId xmlns:a16="http://schemas.microsoft.com/office/drawing/2014/main" id="{749019C9-FE6B-E24C-BE88-771A160014AE}"/>
              </a:ext>
            </a:extLst>
          </p:cNvPr>
          <p:cNvSpPr/>
          <p:nvPr/>
        </p:nvSpPr>
        <p:spPr>
          <a:xfrm>
            <a:off x="509592" y="1123920"/>
            <a:ext cx="11172815" cy="5386090"/>
          </a:xfrm>
          <a:prstGeom prst="rect">
            <a:avLst/>
          </a:prstGeom>
        </p:spPr>
        <p:txBody>
          <a:bodyPr wrap="square">
            <a:spAutoFit/>
          </a:bodyPr>
          <a:lstStyle/>
          <a:p>
            <a:pPr algn="ctr"/>
            <a:r>
              <a:rPr lang="en-AU" sz="2000" b="0" i="0" u="none" strike="noStrike" dirty="0">
                <a:solidFill>
                  <a:schemeClr val="bg1"/>
                </a:solidFill>
                <a:effectLst/>
                <a:latin typeface="Arial" panose="020B0604020202020204" pitchFamily="34" charset="0"/>
                <a:cs typeface="Arial" panose="020B0604020202020204" pitchFamily="34" charset="0"/>
              </a:rPr>
              <a:t>And the wayfarer, after traversing the high planes of this supernal journey, </a:t>
            </a:r>
          </a:p>
          <a:p>
            <a:pPr algn="ctr"/>
            <a:r>
              <a:rPr lang="en-AU" sz="2000" dirty="0" err="1">
                <a:solidFill>
                  <a:schemeClr val="bg1"/>
                </a:solidFill>
                <a:latin typeface="Arial" panose="020B0604020202020204" pitchFamily="34" charset="0"/>
                <a:cs typeface="Arial" panose="020B0604020202020204" pitchFamily="34" charset="0"/>
              </a:rPr>
              <a:t>e</a:t>
            </a:r>
            <a:r>
              <a:rPr lang="en-AU" sz="2000" b="0" i="0" u="none" strike="noStrike" dirty="0" err="1">
                <a:solidFill>
                  <a:schemeClr val="bg1"/>
                </a:solidFill>
                <a:effectLst/>
                <a:latin typeface="Arial" panose="020B0604020202020204" pitchFamily="34" charset="0"/>
                <a:cs typeface="Arial" panose="020B0604020202020204" pitchFamily="34" charset="0"/>
              </a:rPr>
              <a:t>ntereth</a:t>
            </a:r>
            <a:r>
              <a:rPr lang="en-AU" sz="2000" b="0" i="0" u="none" strike="noStrike" dirty="0">
                <a:solidFill>
                  <a:schemeClr val="bg1"/>
                </a:solidFill>
                <a:effectLst/>
                <a:latin typeface="Arial" panose="020B0604020202020204" pitchFamily="34" charset="0"/>
                <a:cs typeface="Arial" panose="020B0604020202020204" pitchFamily="34" charset="0"/>
              </a:rPr>
              <a:t> </a:t>
            </a:r>
            <a:r>
              <a:rPr lang="en-AU" sz="2000" b="0" i="1" u="none" strike="noStrike" dirty="0">
                <a:solidFill>
                  <a:schemeClr val="bg1"/>
                </a:solidFill>
                <a:effectLst/>
                <a:latin typeface="Arial" panose="020B0604020202020204" pitchFamily="34" charset="0"/>
                <a:cs typeface="Arial" panose="020B0604020202020204" pitchFamily="34" charset="0"/>
              </a:rPr>
              <a:t>The Valley of Contentment</a:t>
            </a:r>
            <a:r>
              <a:rPr lang="en-AU" sz="2000" b="0" i="0" u="none" strike="noStrike" dirty="0">
                <a:solidFill>
                  <a:schemeClr val="bg1"/>
                </a:solidFill>
                <a:effectLst/>
                <a:latin typeface="Arial" panose="020B0604020202020204" pitchFamily="34" charset="0"/>
                <a:cs typeface="Arial" panose="020B0604020202020204" pitchFamily="34" charset="0"/>
              </a:rPr>
              <a:t>.</a:t>
            </a:r>
          </a:p>
          <a:p>
            <a:pPr algn="ctr"/>
            <a:r>
              <a:rPr lang="en-AU" sz="2000" b="0" i="0" u="none" strike="noStrike" dirty="0">
                <a:solidFill>
                  <a:schemeClr val="bg1"/>
                </a:solidFill>
                <a:effectLst/>
                <a:latin typeface="Arial" panose="020B0604020202020204" pitchFamily="34" charset="0"/>
                <a:cs typeface="Arial" panose="020B0604020202020204" pitchFamily="34" charset="0"/>
              </a:rPr>
              <a:t>In this Valley he </a:t>
            </a:r>
            <a:r>
              <a:rPr lang="en-AU" sz="2000" b="0" i="0" u="none" strike="noStrike" dirty="0" err="1">
                <a:solidFill>
                  <a:schemeClr val="bg1"/>
                </a:solidFill>
                <a:effectLst/>
                <a:latin typeface="Arial" panose="020B0604020202020204" pitchFamily="34" charset="0"/>
                <a:cs typeface="Arial" panose="020B0604020202020204" pitchFamily="34" charset="0"/>
              </a:rPr>
              <a:t>feeleth</a:t>
            </a:r>
            <a:r>
              <a:rPr lang="en-AU" sz="2000" b="0" i="0" u="none" strike="noStrike" dirty="0">
                <a:solidFill>
                  <a:schemeClr val="bg1"/>
                </a:solidFill>
                <a:effectLst/>
                <a:latin typeface="Arial" panose="020B0604020202020204" pitchFamily="34" charset="0"/>
                <a:cs typeface="Arial" panose="020B0604020202020204" pitchFamily="34" charset="0"/>
              </a:rPr>
              <a:t> the winds of divine contentment blowing from the plane of the spirit. </a:t>
            </a:r>
          </a:p>
          <a:p>
            <a:pPr algn="ctr"/>
            <a:r>
              <a:rPr lang="en-AU" sz="2000" b="0" i="0" u="none" strike="noStrike" dirty="0">
                <a:solidFill>
                  <a:schemeClr val="bg1"/>
                </a:solidFill>
                <a:effectLst/>
                <a:latin typeface="Arial" panose="020B0604020202020204" pitchFamily="34" charset="0"/>
                <a:cs typeface="Arial" panose="020B0604020202020204" pitchFamily="34" charset="0"/>
              </a:rPr>
              <a:t>He </a:t>
            </a:r>
            <a:r>
              <a:rPr lang="en-AU" sz="2000" b="0" i="0" u="none" strike="noStrike" dirty="0" err="1">
                <a:solidFill>
                  <a:schemeClr val="bg1"/>
                </a:solidFill>
                <a:effectLst/>
                <a:latin typeface="Arial" panose="020B0604020202020204" pitchFamily="34" charset="0"/>
                <a:cs typeface="Arial" panose="020B0604020202020204" pitchFamily="34" charset="0"/>
              </a:rPr>
              <a:t>burneth</a:t>
            </a:r>
            <a:r>
              <a:rPr lang="en-AU" sz="2000" b="0" i="0" u="none" strike="noStrike" dirty="0">
                <a:solidFill>
                  <a:schemeClr val="bg1"/>
                </a:solidFill>
                <a:effectLst/>
                <a:latin typeface="Arial" panose="020B0604020202020204" pitchFamily="34" charset="0"/>
                <a:cs typeface="Arial" panose="020B0604020202020204" pitchFamily="34" charset="0"/>
              </a:rPr>
              <a:t> away the veils of want, and with inward and outward eye, </a:t>
            </a:r>
            <a:r>
              <a:rPr lang="en-AU" sz="2000" b="0" i="0" u="none" strike="noStrike" dirty="0" err="1">
                <a:solidFill>
                  <a:schemeClr val="bg1"/>
                </a:solidFill>
                <a:effectLst/>
                <a:latin typeface="Arial" panose="020B0604020202020204" pitchFamily="34" charset="0"/>
                <a:cs typeface="Arial" panose="020B0604020202020204" pitchFamily="34" charset="0"/>
              </a:rPr>
              <a:t>perceiveth</a:t>
            </a:r>
            <a:r>
              <a:rPr lang="en-AU" sz="2000" b="0" i="0" u="none" strike="noStrike" dirty="0">
                <a:solidFill>
                  <a:schemeClr val="bg1"/>
                </a:solidFill>
                <a:effectLst/>
                <a:latin typeface="Arial" panose="020B0604020202020204" pitchFamily="34" charset="0"/>
                <a:cs typeface="Arial" panose="020B0604020202020204" pitchFamily="34" charset="0"/>
              </a:rPr>
              <a:t> within and without all things the day of: "God will compensate each one out of His abundance.” </a:t>
            </a:r>
          </a:p>
          <a:p>
            <a:pPr algn="ctr"/>
            <a:r>
              <a:rPr lang="en-AU" sz="2000" b="0" i="0" u="none" strike="noStrike" dirty="0">
                <a:solidFill>
                  <a:schemeClr val="bg1"/>
                </a:solidFill>
                <a:effectLst/>
                <a:latin typeface="Arial" panose="020B0604020202020204" pitchFamily="34" charset="0"/>
                <a:cs typeface="Arial" panose="020B0604020202020204" pitchFamily="34" charset="0"/>
              </a:rPr>
              <a:t>From sorrow he </a:t>
            </a:r>
            <a:r>
              <a:rPr lang="en-AU" sz="2000" b="0" i="0" u="none" strike="noStrike" dirty="0" err="1">
                <a:solidFill>
                  <a:schemeClr val="bg1"/>
                </a:solidFill>
                <a:effectLst/>
                <a:latin typeface="Arial" panose="020B0604020202020204" pitchFamily="34" charset="0"/>
                <a:cs typeface="Arial" panose="020B0604020202020204" pitchFamily="34" charset="0"/>
              </a:rPr>
              <a:t>turneth</a:t>
            </a:r>
            <a:r>
              <a:rPr lang="en-AU" sz="2000" b="0" i="0" u="none" strike="noStrike" dirty="0">
                <a:solidFill>
                  <a:schemeClr val="bg1"/>
                </a:solidFill>
                <a:effectLst/>
                <a:latin typeface="Arial" panose="020B0604020202020204" pitchFamily="34" charset="0"/>
                <a:cs typeface="Arial" panose="020B0604020202020204" pitchFamily="34" charset="0"/>
              </a:rPr>
              <a:t> to bliss, from anguish to joy. </a:t>
            </a:r>
          </a:p>
          <a:p>
            <a:pPr algn="ctr"/>
            <a:r>
              <a:rPr lang="en-AU" sz="2000" b="0" i="0" u="none" strike="noStrike" dirty="0">
                <a:solidFill>
                  <a:schemeClr val="bg1"/>
                </a:solidFill>
                <a:effectLst/>
                <a:latin typeface="Arial" panose="020B0604020202020204" pitchFamily="34" charset="0"/>
                <a:cs typeface="Arial" panose="020B0604020202020204" pitchFamily="34" charset="0"/>
              </a:rPr>
              <a:t>His grief and mourning yield to delight and rapture.</a:t>
            </a:r>
            <a:br>
              <a:rPr lang="en-AU" sz="2000" dirty="0">
                <a:solidFill>
                  <a:schemeClr val="bg1"/>
                </a:solidFill>
                <a:latin typeface="Arial" panose="020B0604020202020204" pitchFamily="34" charset="0"/>
                <a:cs typeface="Arial" panose="020B0604020202020204" pitchFamily="34" charset="0"/>
              </a:rPr>
            </a:br>
            <a:r>
              <a:rPr lang="en-AU" sz="2000" b="0" i="0" u="none" strike="noStrike" dirty="0">
                <a:solidFill>
                  <a:schemeClr val="bg1"/>
                </a:solidFill>
                <a:effectLst/>
                <a:latin typeface="Arial" panose="020B0604020202020204" pitchFamily="34" charset="0"/>
                <a:cs typeface="Arial" panose="020B0604020202020204" pitchFamily="34" charset="0"/>
              </a:rPr>
              <a:t>Although to outward view, the wayfarers in this Valley may dwell upon the dust, yet inwardly they are throned in the heights of mystic meaning; they eat of the endless bounties of inner significances, and drink of the delicate wines of the spirit…</a:t>
            </a:r>
          </a:p>
          <a:p>
            <a:pPr algn="ctr"/>
            <a:r>
              <a:rPr lang="en-AU" sz="2000" dirty="0">
                <a:solidFill>
                  <a:schemeClr val="bg1"/>
                </a:solidFill>
                <a:latin typeface="Arial" panose="020B0604020202020204" pitchFamily="34" charset="0"/>
                <a:cs typeface="Arial" panose="020B0604020202020204" pitchFamily="34" charset="0"/>
              </a:rPr>
              <a:t>For on this plane the </a:t>
            </a:r>
            <a:r>
              <a:rPr lang="en-AU" sz="2000" dirty="0" err="1">
                <a:solidFill>
                  <a:schemeClr val="bg1"/>
                </a:solidFill>
                <a:latin typeface="Arial" panose="020B0604020202020204" pitchFamily="34" charset="0"/>
                <a:cs typeface="Arial" panose="020B0604020202020204" pitchFamily="34" charset="0"/>
              </a:rPr>
              <a:t>traveler</a:t>
            </a:r>
            <a:r>
              <a:rPr lang="en-AU" sz="2000" dirty="0">
                <a:solidFill>
                  <a:schemeClr val="bg1"/>
                </a:solidFill>
                <a:latin typeface="Arial" panose="020B0604020202020204" pitchFamily="34" charset="0"/>
                <a:cs typeface="Arial" panose="020B0604020202020204" pitchFamily="34" charset="0"/>
              </a:rPr>
              <a:t> </a:t>
            </a:r>
            <a:r>
              <a:rPr lang="en-AU" sz="2000" dirty="0" err="1">
                <a:solidFill>
                  <a:schemeClr val="bg1"/>
                </a:solidFill>
                <a:latin typeface="Arial" panose="020B0604020202020204" pitchFamily="34" charset="0"/>
                <a:cs typeface="Arial" panose="020B0604020202020204" pitchFamily="34" charset="0"/>
              </a:rPr>
              <a:t>witnesseth</a:t>
            </a:r>
            <a:r>
              <a:rPr lang="en-AU" sz="2000" dirty="0">
                <a:solidFill>
                  <a:schemeClr val="bg1"/>
                </a:solidFill>
                <a:latin typeface="Arial" panose="020B0604020202020204" pitchFamily="34" charset="0"/>
                <a:cs typeface="Arial" panose="020B0604020202020204" pitchFamily="34" charset="0"/>
              </a:rPr>
              <a:t> the beauty of the Friend in everything. Even in fire, he </a:t>
            </a:r>
            <a:r>
              <a:rPr lang="en-AU" sz="2000" dirty="0" err="1">
                <a:solidFill>
                  <a:schemeClr val="bg1"/>
                </a:solidFill>
                <a:latin typeface="Arial" panose="020B0604020202020204" pitchFamily="34" charset="0"/>
                <a:cs typeface="Arial" panose="020B0604020202020204" pitchFamily="34" charset="0"/>
              </a:rPr>
              <a:t>seeth</a:t>
            </a:r>
            <a:r>
              <a:rPr lang="en-AU" sz="2000" dirty="0">
                <a:solidFill>
                  <a:schemeClr val="bg1"/>
                </a:solidFill>
                <a:latin typeface="Arial" panose="020B0604020202020204" pitchFamily="34" charset="0"/>
                <a:cs typeface="Arial" panose="020B0604020202020204" pitchFamily="34" charset="0"/>
              </a:rPr>
              <a:t> the face of the Beloved. He </a:t>
            </a:r>
            <a:r>
              <a:rPr lang="en-AU" sz="2000" dirty="0" err="1">
                <a:solidFill>
                  <a:schemeClr val="bg1"/>
                </a:solidFill>
                <a:latin typeface="Arial" panose="020B0604020202020204" pitchFamily="34" charset="0"/>
                <a:cs typeface="Arial" panose="020B0604020202020204" pitchFamily="34" charset="0"/>
              </a:rPr>
              <a:t>beholdeth</a:t>
            </a:r>
            <a:r>
              <a:rPr lang="en-AU" sz="2000" dirty="0">
                <a:solidFill>
                  <a:schemeClr val="bg1"/>
                </a:solidFill>
                <a:latin typeface="Arial" panose="020B0604020202020204" pitchFamily="34" charset="0"/>
                <a:cs typeface="Arial" panose="020B0604020202020204" pitchFamily="34" charset="0"/>
              </a:rPr>
              <a:t> in illusion the secret of reality, and </a:t>
            </a:r>
            <a:r>
              <a:rPr lang="en-AU" sz="2000" dirty="0" err="1">
                <a:solidFill>
                  <a:schemeClr val="bg1"/>
                </a:solidFill>
                <a:latin typeface="Arial" panose="020B0604020202020204" pitchFamily="34" charset="0"/>
                <a:cs typeface="Arial" panose="020B0604020202020204" pitchFamily="34" charset="0"/>
              </a:rPr>
              <a:t>readeth</a:t>
            </a:r>
            <a:r>
              <a:rPr lang="en-AU" sz="2000" dirty="0">
                <a:solidFill>
                  <a:schemeClr val="bg1"/>
                </a:solidFill>
                <a:latin typeface="Arial" panose="020B0604020202020204" pitchFamily="34" charset="0"/>
                <a:cs typeface="Arial" panose="020B0604020202020204" pitchFamily="34" charset="0"/>
              </a:rPr>
              <a:t> from the attributes the riddle of the Essence. </a:t>
            </a:r>
          </a:p>
          <a:p>
            <a:pPr algn="ctr"/>
            <a:r>
              <a:rPr lang="en-AU" sz="2000" dirty="0">
                <a:solidFill>
                  <a:schemeClr val="bg1"/>
                </a:solidFill>
                <a:latin typeface="Arial" panose="020B0604020202020204" pitchFamily="34" charset="0"/>
                <a:cs typeface="Arial" panose="020B0604020202020204" pitchFamily="34" charset="0"/>
              </a:rPr>
              <a:t>For he hath burnt away the veils with his sighing, and unwrapped the </a:t>
            </a:r>
            <a:r>
              <a:rPr lang="en-AU" sz="2000" dirty="0" err="1">
                <a:solidFill>
                  <a:schemeClr val="bg1"/>
                </a:solidFill>
                <a:latin typeface="Arial" panose="020B0604020202020204" pitchFamily="34" charset="0"/>
                <a:cs typeface="Arial" panose="020B0604020202020204" pitchFamily="34" charset="0"/>
              </a:rPr>
              <a:t>shroudings</a:t>
            </a:r>
            <a:r>
              <a:rPr lang="en-AU" sz="2000" dirty="0">
                <a:solidFill>
                  <a:schemeClr val="bg1"/>
                </a:solidFill>
                <a:latin typeface="Arial" panose="020B0604020202020204" pitchFamily="34" charset="0"/>
                <a:cs typeface="Arial" panose="020B0604020202020204" pitchFamily="34" charset="0"/>
              </a:rPr>
              <a:t> with a single glance; with piercing sight he </a:t>
            </a:r>
            <a:r>
              <a:rPr lang="en-AU" sz="2000" dirty="0" err="1">
                <a:solidFill>
                  <a:schemeClr val="bg1"/>
                </a:solidFill>
                <a:latin typeface="Arial" panose="020B0604020202020204" pitchFamily="34" charset="0"/>
                <a:cs typeface="Arial" panose="020B0604020202020204" pitchFamily="34" charset="0"/>
              </a:rPr>
              <a:t>gazeth</a:t>
            </a:r>
            <a:r>
              <a:rPr lang="en-AU" sz="2000" dirty="0">
                <a:solidFill>
                  <a:schemeClr val="bg1"/>
                </a:solidFill>
                <a:latin typeface="Arial" panose="020B0604020202020204" pitchFamily="34" charset="0"/>
                <a:cs typeface="Arial" panose="020B0604020202020204" pitchFamily="34" charset="0"/>
              </a:rPr>
              <a:t> on the new creation; with lucid heart he </a:t>
            </a:r>
            <a:r>
              <a:rPr lang="en-AU" sz="2000" dirty="0" err="1">
                <a:solidFill>
                  <a:schemeClr val="bg1"/>
                </a:solidFill>
                <a:latin typeface="Arial" panose="020B0604020202020204" pitchFamily="34" charset="0"/>
                <a:cs typeface="Arial" panose="020B0604020202020204" pitchFamily="34" charset="0"/>
              </a:rPr>
              <a:t>graspeth</a:t>
            </a:r>
            <a:r>
              <a:rPr lang="en-AU" sz="2000" dirty="0">
                <a:solidFill>
                  <a:schemeClr val="bg1"/>
                </a:solidFill>
                <a:latin typeface="Arial" panose="020B0604020202020204" pitchFamily="34" charset="0"/>
                <a:cs typeface="Arial" panose="020B0604020202020204" pitchFamily="34" charset="0"/>
              </a:rPr>
              <a:t> subtle verities. This is sufficiently attested by: "And we have made thy sight sharp in this day.”</a:t>
            </a:r>
          </a:p>
          <a:p>
            <a:pPr algn="ctr"/>
            <a:r>
              <a:rPr lang="en-AU" sz="2200" b="1" dirty="0">
                <a:solidFill>
                  <a:schemeClr val="bg1"/>
                </a:solidFill>
                <a:latin typeface="Arial" panose="020B0604020202020204" pitchFamily="34" charset="0"/>
                <a:cs typeface="Arial" panose="020B0604020202020204" pitchFamily="34" charset="0"/>
              </a:rPr>
              <a:t>Baha’u’llah</a:t>
            </a:r>
            <a:endParaRPr lang="en-US"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75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unset over a body of water&#10;&#10;Description automatically generated">
            <a:extLst>
              <a:ext uri="{FF2B5EF4-FFF2-40B4-BE49-F238E27FC236}">
                <a16:creationId xmlns:a16="http://schemas.microsoft.com/office/drawing/2014/main" id="{EDA36AED-AC2D-C841-94C0-E376D88B21A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837473B0-CC2E-450A-ABE3-18F120FF3D39}">
                <a1611:picAttrSrcUrl xmlns:a1611="http://schemas.microsoft.com/office/drawing/2016/11/main" r:id="rId5"/>
              </a:ext>
            </a:extLst>
          </a:blip>
          <a:srcRect t="9687" b="15314"/>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945E079B-9E04-0045-A9EF-05EADAC88FB0}"/>
              </a:ext>
            </a:extLst>
          </p:cNvPr>
          <p:cNvSpPr/>
          <p:nvPr/>
        </p:nvSpPr>
        <p:spPr>
          <a:xfrm>
            <a:off x="2686052" y="1042987"/>
            <a:ext cx="7072312" cy="1569660"/>
          </a:xfrm>
          <a:prstGeom prst="rect">
            <a:avLst/>
          </a:prstGeom>
        </p:spPr>
        <p:txBody>
          <a:bodyPr wrap="square">
            <a:spAutoFit/>
          </a:bodyPr>
          <a:lstStyle/>
          <a:p>
            <a:pPr algn="ctr"/>
            <a:r>
              <a:rPr lang="en-AU" sz="2400" i="0" u="none" strike="noStrike" dirty="0">
                <a:effectLst/>
                <a:latin typeface="Arial" panose="020B0604020202020204" pitchFamily="34" charset="0"/>
                <a:cs typeface="Arial" panose="020B0604020202020204" pitchFamily="34" charset="0"/>
              </a:rPr>
              <a:t>O SON OF MAN!</a:t>
            </a:r>
          </a:p>
          <a:p>
            <a:pPr algn="ctr"/>
            <a:r>
              <a:rPr lang="en-AU" sz="2400" i="0" u="none" strike="noStrike" dirty="0">
                <a:effectLst/>
                <a:latin typeface="Arial" panose="020B0604020202020204" pitchFamily="34" charset="0"/>
                <a:cs typeface="Arial" panose="020B0604020202020204" pitchFamily="34" charset="0"/>
              </a:rPr>
              <a:t>Be thou content with Me and seek no other helper. </a:t>
            </a:r>
          </a:p>
          <a:p>
            <a:pPr algn="ctr"/>
            <a:r>
              <a:rPr lang="en-AU" sz="2400" i="0" u="none" strike="noStrike" dirty="0">
                <a:effectLst/>
                <a:latin typeface="Arial" panose="020B0604020202020204" pitchFamily="34" charset="0"/>
                <a:cs typeface="Arial" panose="020B0604020202020204" pitchFamily="34" charset="0"/>
              </a:rPr>
              <a:t>For none but Me can ever suffice thee.</a:t>
            </a:r>
          </a:p>
          <a:p>
            <a:pPr algn="ctr"/>
            <a:r>
              <a:rPr lang="en-AU" sz="2400" b="1" dirty="0">
                <a:latin typeface="Arial" panose="020B0604020202020204" pitchFamily="34" charset="0"/>
                <a:cs typeface="Arial" panose="020B0604020202020204" pitchFamily="34" charset="0"/>
              </a:rPr>
              <a:t>Baha’u’llah</a:t>
            </a:r>
            <a:endParaRPr lang="en-AU" sz="2400" b="1"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22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sunset over a body of water&#10;&#10;Description automatically generated">
            <a:extLst>
              <a:ext uri="{FF2B5EF4-FFF2-40B4-BE49-F238E27FC236}">
                <a16:creationId xmlns:a16="http://schemas.microsoft.com/office/drawing/2014/main" id="{8C62C2FF-2E8B-9D49-8C4F-A2A7963D8FA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31859" r="19140" b="-1"/>
          <a:stretch/>
        </p:blipFill>
        <p:spPr>
          <a:xfrm>
            <a:off x="19" y="0"/>
            <a:ext cx="12191981" cy="6858000"/>
          </a:xfrm>
          <a:prstGeom prst="rect">
            <a:avLst/>
          </a:prstGeom>
        </p:spPr>
      </p:pic>
      <p:sp>
        <p:nvSpPr>
          <p:cNvPr id="20" name="Rectangle 19">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6149ADE-CCF4-EE4E-A29D-E71111E4E763}"/>
              </a:ext>
            </a:extLst>
          </p:cNvPr>
          <p:cNvSpPr/>
          <p:nvPr/>
        </p:nvSpPr>
        <p:spPr>
          <a:xfrm>
            <a:off x="528638" y="2376785"/>
            <a:ext cx="9472612" cy="3816429"/>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The more difficulties one sees in the world the more perfect one becomes.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 more you plough and dig the ground the more fertile it becomes.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 more you cut the branches of a tree the higher and stronger it grows.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 more you put the gold in the fire the purer it becomes....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That is why, in all times, the Prophets of God have had tribulations and difficulties to withstand.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 more often the captain of a ship is in the tempest and difficult sailing the greater his knowledge becomes.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Therefore I am happy that you have had great tribulations and difficulties....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Strange it is that I love you and still I am happy that you have sorrows.</a:t>
            </a:r>
          </a:p>
          <a:p>
            <a:pPr algn="ctr"/>
            <a:r>
              <a:rPr lang="en-AU" sz="2200" b="1" dirty="0" err="1">
                <a:solidFill>
                  <a:schemeClr val="bg1"/>
                </a:solidFill>
                <a:latin typeface="Arial" panose="020B0604020202020204" pitchFamily="34" charset="0"/>
                <a:cs typeface="Arial" panose="020B0604020202020204" pitchFamily="34" charset="0"/>
              </a:rPr>
              <a:t>Abdu’l</a:t>
            </a:r>
            <a:r>
              <a:rPr lang="en-AU" sz="2200" b="1" dirty="0">
                <a:solidFill>
                  <a:schemeClr val="bg1"/>
                </a:solidFill>
                <a:latin typeface="Arial" panose="020B0604020202020204" pitchFamily="34" charset="0"/>
                <a:cs typeface="Arial" panose="020B0604020202020204" pitchFamily="34" charset="0"/>
              </a:rPr>
              <a:t>-Baha</a:t>
            </a:r>
            <a:endParaRPr lang="en-US"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1243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unset over a body of water&#10;&#10;Description automatically generated">
            <a:extLst>
              <a:ext uri="{FF2B5EF4-FFF2-40B4-BE49-F238E27FC236}">
                <a16:creationId xmlns:a16="http://schemas.microsoft.com/office/drawing/2014/main" id="{56DE6F79-FA07-D242-A8CF-CD0BF6366F8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0949" b="4781"/>
          <a:stretch/>
        </p:blipFill>
        <p:spPr>
          <a:xfrm>
            <a:off x="20" y="10"/>
            <a:ext cx="12191980" cy="6857990"/>
          </a:xfrm>
          <a:prstGeom prst="rect">
            <a:avLst/>
          </a:prstGeom>
          <a:effectLst>
            <a:innerShdw blurRad="1270000" dist="2540000" dir="12900000">
              <a:prstClr val="black">
                <a:alpha val="47000"/>
              </a:prstClr>
            </a:innerShdw>
          </a:effectLst>
        </p:spPr>
      </p:pic>
      <p:sp>
        <p:nvSpPr>
          <p:cNvPr id="10" name="Rectangle 9">
            <a:extLst>
              <a:ext uri="{FF2B5EF4-FFF2-40B4-BE49-F238E27FC236}">
                <a16:creationId xmlns:a16="http://schemas.microsoft.com/office/drawing/2014/main" id="{3312D4A6-E7A3-484B-A2E0-BBB4E47150B7}"/>
              </a:ext>
            </a:extLst>
          </p:cNvPr>
          <p:cNvSpPr/>
          <p:nvPr/>
        </p:nvSpPr>
        <p:spPr>
          <a:xfrm>
            <a:off x="776287" y="505122"/>
            <a:ext cx="4495801" cy="5847755"/>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Where may I find contentment -</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High on the mountain's crest?</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Or there beside the sky-blue lake</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that nestles on its breast?</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Or in a quiet, elfin glen,</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beside the rippling rills,</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contemplating giant trees</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and God's eternal hills?</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It is not there beside the lake,</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nor on the mountain peak,</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nor in the valley far below,</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the consolation that I seek.</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But when the search has ended,</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I'm sure that I will find</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contentment in reality,</a:t>
            </a:r>
            <a:br>
              <a:rPr lang="en-AU" sz="2200" dirty="0">
                <a:solidFill>
                  <a:schemeClr val="bg1"/>
                </a:solidFill>
                <a:latin typeface="Arial" panose="020B0604020202020204" pitchFamily="34" charset="0"/>
                <a:cs typeface="Arial" panose="020B0604020202020204" pitchFamily="34" charset="0"/>
              </a:rPr>
            </a:br>
            <a:r>
              <a:rPr lang="en-AU" sz="2200" b="0" i="0" u="none" strike="noStrike" dirty="0">
                <a:solidFill>
                  <a:schemeClr val="bg1"/>
                </a:solidFill>
                <a:effectLst/>
                <a:latin typeface="Arial" panose="020B0604020202020204" pitchFamily="34" charset="0"/>
                <a:cs typeface="Arial" panose="020B0604020202020204" pitchFamily="34" charset="0"/>
              </a:rPr>
              <a:t>is just your state of mind.</a:t>
            </a:r>
          </a:p>
          <a:p>
            <a:pPr algn="ctr"/>
            <a:r>
              <a:rPr lang="en-AU" sz="2200" b="1" dirty="0" err="1">
                <a:solidFill>
                  <a:schemeClr val="bg1"/>
                </a:solidFill>
                <a:latin typeface="Arial" panose="020B0604020202020204" pitchFamily="34" charset="0"/>
                <a:cs typeface="Arial" panose="020B0604020202020204" pitchFamily="34" charset="0"/>
              </a:rPr>
              <a:t>Radhiya</a:t>
            </a:r>
            <a:r>
              <a:rPr lang="en-AU" sz="2200" b="1" dirty="0">
                <a:solidFill>
                  <a:schemeClr val="bg1"/>
                </a:solidFill>
                <a:latin typeface="Arial" panose="020B0604020202020204" pitchFamily="34" charset="0"/>
                <a:cs typeface="Arial" panose="020B0604020202020204" pitchFamily="34" charset="0"/>
              </a:rPr>
              <a:t> </a:t>
            </a:r>
            <a:r>
              <a:rPr lang="en-AU" sz="2200" b="1" dirty="0" err="1">
                <a:solidFill>
                  <a:schemeClr val="bg1"/>
                </a:solidFill>
                <a:latin typeface="Arial" panose="020B0604020202020204" pitchFamily="34" charset="0"/>
                <a:cs typeface="Arial" panose="020B0604020202020204" pitchFamily="34" charset="0"/>
              </a:rPr>
              <a:t>Fanham</a:t>
            </a:r>
            <a:endParaRPr lang="en-AU"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729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A sunset over a body of water&#10;&#10;Description automatically generated">
            <a:extLst>
              <a:ext uri="{FF2B5EF4-FFF2-40B4-BE49-F238E27FC236}">
                <a16:creationId xmlns:a16="http://schemas.microsoft.com/office/drawing/2014/main" id="{EC18E2E4-928F-EE42-A9C0-FE53CDC068F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5000"/>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5CC8FDE0-F4F3-CF4F-914A-8566546B1CCD}"/>
              </a:ext>
            </a:extLst>
          </p:cNvPr>
          <p:cNvSpPr/>
          <p:nvPr/>
        </p:nvSpPr>
        <p:spPr>
          <a:xfrm>
            <a:off x="795337" y="2972320"/>
            <a:ext cx="10601325" cy="3785652"/>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rPr>
              <a:t>The virtues and attributes pertaining unto God are all evident and manifest, and have been mentioned and described in all the heavenly Books. Among them are trustworthiness, truthfulness, purity of heart while communing with God, forbearance, resignation to whatever the Almighty hath decreed, contentment with the things His Will hath provided, patience, nay, thankfulness in the midst of tribulation, and complete reliance, in all circumstances, upon Him. These rank, according to the estimate of God, among the highest and most laudable of all acts. All other acts are, and will ever remain, secondary and subordinate unto them.</a:t>
            </a:r>
          </a:p>
          <a:p>
            <a:pPr algn="ctr"/>
            <a:r>
              <a:rPr lang="en-AU" sz="2400" b="1" dirty="0">
                <a:solidFill>
                  <a:schemeClr val="bg1"/>
                </a:solidFill>
                <a:latin typeface="Arial" panose="020B0604020202020204" pitchFamily="34" charset="0"/>
              </a:rPr>
              <a:t>Baha’u’llah</a:t>
            </a:r>
            <a:endParaRPr lang="en-US" sz="2400" b="1" dirty="0">
              <a:solidFill>
                <a:schemeClr val="bg1"/>
              </a:solidFill>
            </a:endParaRPr>
          </a:p>
        </p:txBody>
      </p:sp>
    </p:spTree>
    <p:extLst>
      <p:ext uri="{BB962C8B-B14F-4D97-AF65-F5344CB8AC3E}">
        <p14:creationId xmlns:p14="http://schemas.microsoft.com/office/powerpoint/2010/main" val="3268419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picture containing water, ocean, riding, wave&#10;&#10;Description automatically generated">
            <a:extLst>
              <a:ext uri="{FF2B5EF4-FFF2-40B4-BE49-F238E27FC236}">
                <a16:creationId xmlns:a16="http://schemas.microsoft.com/office/drawing/2014/main" id="{E4219E93-E683-5D47-A3B4-5B9CA0A81DE5}"/>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837473B0-CC2E-450A-ABE3-18F120FF3D39}">
                <a1611:picAttrSrcUrl xmlns:a1611="http://schemas.microsoft.com/office/drawing/2016/11/main" r:id="rId4"/>
              </a:ext>
            </a:extLst>
          </a:blip>
          <a:srcRect b="15730"/>
          <a:stretch/>
        </p:blipFill>
        <p:spPr>
          <a:xfrm>
            <a:off x="20" y="10"/>
            <a:ext cx="12191980" cy="6857990"/>
          </a:xfrm>
          <a:prstGeom prst="rect">
            <a:avLst/>
          </a:prstGeom>
        </p:spPr>
      </p:pic>
      <p:sp>
        <p:nvSpPr>
          <p:cNvPr id="27" name="Rectangle 26">
            <a:extLst>
              <a:ext uri="{FF2B5EF4-FFF2-40B4-BE49-F238E27FC236}">
                <a16:creationId xmlns:a16="http://schemas.microsoft.com/office/drawing/2014/main" id="{DEF7C08F-1DF6-2D4B-B530-DB1F039B474F}"/>
              </a:ext>
            </a:extLst>
          </p:cNvPr>
          <p:cNvSpPr/>
          <p:nvPr/>
        </p:nvSpPr>
        <p:spPr>
          <a:xfrm>
            <a:off x="3914776" y="4610399"/>
            <a:ext cx="7129462" cy="1938992"/>
          </a:xfrm>
          <a:prstGeom prst="rect">
            <a:avLst/>
          </a:prstGeom>
        </p:spPr>
        <p:txBody>
          <a:bodyPr wrap="square">
            <a:spAutoFit/>
          </a:bodyPr>
          <a:lstStyle/>
          <a:p>
            <a:pPr algn="ctr"/>
            <a:r>
              <a:rPr lang="en-AU" sz="2400" i="0" u="none" strike="noStrike" dirty="0">
                <a:effectLst/>
                <a:latin typeface="Arial" panose="020B0604020202020204" pitchFamily="34" charset="0"/>
                <a:cs typeface="Arial" panose="020B0604020202020204" pitchFamily="34" charset="0"/>
              </a:rPr>
              <a:t>O QUINTESSENCE OF PASSION! </a:t>
            </a:r>
            <a:br>
              <a:rPr lang="en-AU" sz="2400" i="0" u="none" strike="noStrike" dirty="0">
                <a:effectLst/>
                <a:latin typeface="Arial" panose="020B0604020202020204" pitchFamily="34" charset="0"/>
                <a:cs typeface="Arial" panose="020B0604020202020204" pitchFamily="34" charset="0"/>
              </a:rPr>
            </a:br>
            <a:r>
              <a:rPr lang="en-AU" sz="2400" i="0" u="none" strike="noStrike" dirty="0">
                <a:effectLst/>
                <a:latin typeface="Arial" panose="020B0604020202020204" pitchFamily="34" charset="0"/>
                <a:cs typeface="Arial" panose="020B0604020202020204" pitchFamily="34" charset="0"/>
              </a:rPr>
              <a:t>Put away all covetousness and seek contentment; for the covetous hath ever been deprived, and the contented hath ever been loved and praised.</a:t>
            </a:r>
          </a:p>
          <a:p>
            <a:pPr algn="ctr"/>
            <a:r>
              <a:rPr lang="en-AU" sz="2400" b="1" dirty="0">
                <a:latin typeface="Arial" panose="020B0604020202020204" pitchFamily="34" charset="0"/>
                <a:cs typeface="Arial" panose="020B0604020202020204" pitchFamily="34" charset="0"/>
              </a:rPr>
              <a:t>Baha’u’llah</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795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Underwater view of a body of water&#10;&#10;Description automatically generated">
            <a:extLst>
              <a:ext uri="{FF2B5EF4-FFF2-40B4-BE49-F238E27FC236}">
                <a16:creationId xmlns:a16="http://schemas.microsoft.com/office/drawing/2014/main" id="{15872743-8766-3A41-87F8-2C63D803A479}"/>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b="1573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41363DE4-CC61-7242-8820-7E27729FA40D}"/>
              </a:ext>
            </a:extLst>
          </p:cNvPr>
          <p:cNvSpPr/>
          <p:nvPr/>
        </p:nvSpPr>
        <p:spPr>
          <a:xfrm>
            <a:off x="371477" y="1139240"/>
            <a:ext cx="9458324" cy="2677656"/>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Sorrow prepares you for joy. It violently sweeps everything out of your house, so that new joy can find space to enter. It shakes the yellow leaves from the bough of your heart, so that fresh, green leaves can grow in their place. It pulls up the rotten roots, so that new roots hidden beneath have room to grow. Whatever sorrow shakes from your heart, far better things will take their place.</a:t>
            </a:r>
            <a:br>
              <a:rPr lang="en-AU" sz="2400" dirty="0">
                <a:solidFill>
                  <a:schemeClr val="bg1"/>
                </a:solidFill>
                <a:latin typeface="Arial" panose="020B0604020202020204" pitchFamily="34" charset="0"/>
                <a:cs typeface="Arial" panose="020B0604020202020204" pitchFamily="34" charset="0"/>
              </a:rPr>
            </a:br>
            <a:r>
              <a:rPr lang="en-AU" sz="2400" b="1" i="0" u="none" strike="noStrike" dirty="0">
                <a:solidFill>
                  <a:schemeClr val="bg1"/>
                </a:solidFill>
                <a:effectLst/>
                <a:latin typeface="Arial" panose="020B0604020202020204" pitchFamily="34" charset="0"/>
                <a:cs typeface="Arial" panose="020B0604020202020204" pitchFamily="34" charset="0"/>
              </a:rPr>
              <a:t>Rumi</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3630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large body of water&#10;&#10;Description automatically generated">
            <a:extLst>
              <a:ext uri="{FF2B5EF4-FFF2-40B4-BE49-F238E27FC236}">
                <a16:creationId xmlns:a16="http://schemas.microsoft.com/office/drawing/2014/main" id="{50136866-FBD9-BE40-9FAA-F1583D7D97F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5730"/>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F2340C24-11E1-BA46-822B-A309059D4BE7}"/>
              </a:ext>
            </a:extLst>
          </p:cNvPr>
          <p:cNvSpPr/>
          <p:nvPr/>
        </p:nvSpPr>
        <p:spPr>
          <a:xfrm>
            <a:off x="2088356" y="2828835"/>
            <a:ext cx="8015287" cy="1200329"/>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A thankful person is thankful under all circumstances. </a:t>
            </a:r>
          </a:p>
          <a:p>
            <a:pPr algn="ctr"/>
            <a:r>
              <a:rPr lang="en-AU" sz="2400" dirty="0">
                <a:latin typeface="Arial" panose="020B0604020202020204" pitchFamily="34" charset="0"/>
                <a:cs typeface="Arial" panose="020B0604020202020204" pitchFamily="34" charset="0"/>
              </a:rPr>
              <a:t>A complaining soul complains even if he lives in paradise.</a:t>
            </a:r>
          </a:p>
          <a:p>
            <a:pPr algn="ctr"/>
            <a:r>
              <a:rPr lang="en-AU" sz="2400" b="1" dirty="0" err="1">
                <a:latin typeface="Arial" panose="020B0604020202020204" pitchFamily="34" charset="0"/>
                <a:cs typeface="Arial" panose="020B0604020202020204" pitchFamily="34" charset="0"/>
              </a:rPr>
              <a:t>Abdu’l</a:t>
            </a:r>
            <a:r>
              <a:rPr lang="en-AU" sz="2400" b="1" dirty="0">
                <a:latin typeface="Arial" panose="020B0604020202020204" pitchFamily="34" charset="0"/>
                <a:cs typeface="Arial" panose="020B0604020202020204" pitchFamily="34" charset="0"/>
              </a:rPr>
              <a:t>-Baha</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0991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sunset over a body of water&#10;&#10;Description automatically generated">
            <a:extLst>
              <a:ext uri="{FF2B5EF4-FFF2-40B4-BE49-F238E27FC236}">
                <a16:creationId xmlns:a16="http://schemas.microsoft.com/office/drawing/2014/main" id="{4EB6268B-1B14-1B4F-959D-43966A0BFAF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5000"/>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0A510E5E-7A22-2149-A8EE-5F6E0DA3F00C}"/>
              </a:ext>
            </a:extLst>
          </p:cNvPr>
          <p:cNvSpPr/>
          <p:nvPr/>
        </p:nvSpPr>
        <p:spPr>
          <a:xfrm>
            <a:off x="1962151" y="3443287"/>
            <a:ext cx="8467726" cy="1938992"/>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Anybody can be happy in the state of comfort, ease, health, success, pleasure and joy; but if one will be happy and contented in the time of trouble, hardship and prevailing disease, it is the proof of nobility.</a:t>
            </a:r>
          </a:p>
          <a:p>
            <a:pPr algn="ctr"/>
            <a:r>
              <a:rPr lang="en-AU" sz="2400" b="1" dirty="0" err="1">
                <a:latin typeface="Arial" panose="020B0604020202020204" pitchFamily="34" charset="0"/>
                <a:cs typeface="Arial" panose="020B0604020202020204" pitchFamily="34" charset="0"/>
              </a:rPr>
              <a:t>Abdu’l</a:t>
            </a:r>
            <a:r>
              <a:rPr lang="en-AU" sz="2400" b="1" dirty="0">
                <a:latin typeface="Arial" panose="020B0604020202020204" pitchFamily="34" charset="0"/>
                <a:cs typeface="Arial" panose="020B0604020202020204" pitchFamily="34" charset="0"/>
              </a:rPr>
              <a:t>-Baha</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6384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1004</Words>
  <Application>Microsoft Macintosh PowerPoint</Application>
  <PresentationFormat>Widescreen</PresentationFormat>
  <Paragraphs>48</Paragraphs>
  <Slides>13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 Khosh</dc:creator>
  <cp:lastModifiedBy>Microsoft Office User</cp:lastModifiedBy>
  <cp:revision>3</cp:revision>
  <dcterms:created xsi:type="dcterms:W3CDTF">2020-05-05T04:36:43Z</dcterms:created>
  <dcterms:modified xsi:type="dcterms:W3CDTF">2020-06-19T06:24:55Z</dcterms:modified>
</cp:coreProperties>
</file>