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0" r:id="rId2"/>
    <p:sldId id="256" r:id="rId3"/>
    <p:sldId id="271" r:id="rId4"/>
    <p:sldId id="269" r:id="rId5"/>
    <p:sldId id="259" r:id="rId6"/>
    <p:sldId id="262" r:id="rId7"/>
    <p:sldId id="270" r:id="rId8"/>
    <p:sldId id="264" r:id="rId9"/>
    <p:sldId id="263" r:id="rId10"/>
    <p:sldId id="266" r:id="rId11"/>
    <p:sldId id="261"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29"/>
  </p:normalViewPr>
  <p:slideViewPr>
    <p:cSldViewPr snapToGrid="0" snapToObjects="1">
      <p:cViewPr>
        <p:scale>
          <a:sx n="82" d="100"/>
          <a:sy n="82" d="100"/>
        </p:scale>
        <p:origin x="496"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98E9C4-042A-B743-9419-06E17AAB3A54}" type="datetimeFigureOut">
              <a:rPr lang="en-US" smtClean="0"/>
              <a:t>4/30/20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FDE181-B423-B244-A49A-B86EE5801982}" type="slidenum">
              <a:rPr lang="en-US" smtClean="0"/>
              <a:t>‹#›</a:t>
            </a:fld>
            <a:endParaRPr lang="en-US"/>
          </a:p>
        </p:txBody>
      </p:sp>
    </p:spTree>
    <p:extLst>
      <p:ext uri="{BB962C8B-B14F-4D97-AF65-F5344CB8AC3E}">
        <p14:creationId xmlns:p14="http://schemas.microsoft.com/office/powerpoint/2010/main" val="1025550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FDE181-B423-B244-A49A-B86EE5801982}" type="slidenum">
              <a:rPr lang="en-US" smtClean="0"/>
              <a:t>8</a:t>
            </a:fld>
            <a:endParaRPr lang="en-US"/>
          </a:p>
        </p:txBody>
      </p:sp>
    </p:spTree>
    <p:extLst>
      <p:ext uri="{BB962C8B-B14F-4D97-AF65-F5344CB8AC3E}">
        <p14:creationId xmlns:p14="http://schemas.microsoft.com/office/powerpoint/2010/main" val="34166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F0C3-45AF-C54A-AE2C-1C449BB863D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986B8D7-A37B-274D-BA5D-460FAEB492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0D2AFFB-BAB9-D441-9A42-E251841B2B98}"/>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B2A93A62-B0AC-DE4A-8F3A-18D626F7C6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03D63-1EB0-CB4C-94FF-92468F0F773B}"/>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112756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1E7D-C096-134A-BAB2-B26D215DF5B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9890042-66CD-B546-AB69-ADD629232F1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9BB891C-F86C-F444-B632-A76F7DC9F154}"/>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618BE549-CAC1-794C-A9D0-885544D3E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A3847-C2B4-FD44-A392-57933F22CEAC}"/>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382292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29D5-B3FD-8C41-BEE9-DFFB51F49A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EDA0C95-1E2B-3341-BEA0-B9BDF7578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B0B2D1F-C508-6F40-B15B-E4596683799B}"/>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50419444-AC87-DC4F-91B1-02819D5A90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3D3AA-61E4-4F4F-9BAA-45BA62516E30}"/>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336065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52B7-3E59-0B43-8625-152878C7ECE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C5B2D9-C37C-264C-8DB7-7B9ADDCFC5E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CB60C7-0E49-564C-8349-366452CA62D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1CE881F-2BF1-1E4E-A9AC-B0E1C4341E90}"/>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6" name="Footer Placeholder 5">
            <a:extLst>
              <a:ext uri="{FF2B5EF4-FFF2-40B4-BE49-F238E27FC236}">
                <a16:creationId xmlns:a16="http://schemas.microsoft.com/office/drawing/2014/main" id="{048658AC-D194-D549-AA37-1553E51344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020DE3-B099-E24A-8A87-2A86CC5D877E}"/>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2201233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ABE7F-D81C-3941-B720-9E956C8A83F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B1B9E2C-8262-3B41-8E43-E670B29AD3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87FAD11-8851-614F-931F-EA16957FBF7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7F615AB-F5CB-3443-A45B-315DAC806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86EA7D8-DE3B-F849-8E00-239F09577A0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AFDFF9F-95E6-0D47-AC7C-1BC7623B9696}"/>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8" name="Footer Placeholder 7">
            <a:extLst>
              <a:ext uri="{FF2B5EF4-FFF2-40B4-BE49-F238E27FC236}">
                <a16:creationId xmlns:a16="http://schemas.microsoft.com/office/drawing/2014/main" id="{C0AEB292-84C3-9145-953C-8A54944250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34AEBE-488F-2042-938B-E4EFF95EB165}"/>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111614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C99D4-4481-C24E-913C-016F27683B4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4735B2F-A5B3-B245-85BB-0D3C93FA6EAC}"/>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4" name="Footer Placeholder 3">
            <a:extLst>
              <a:ext uri="{FF2B5EF4-FFF2-40B4-BE49-F238E27FC236}">
                <a16:creationId xmlns:a16="http://schemas.microsoft.com/office/drawing/2014/main" id="{34032AB9-1CEA-484D-8490-E0D79BAAD5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B151F8-80AB-9F49-80F9-E0F1154B6B6C}"/>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294166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73739D-A39C-F848-9B5D-6B401F365D56}"/>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3" name="Footer Placeholder 2">
            <a:extLst>
              <a:ext uri="{FF2B5EF4-FFF2-40B4-BE49-F238E27FC236}">
                <a16:creationId xmlns:a16="http://schemas.microsoft.com/office/drawing/2014/main" id="{761BF778-0B78-824E-9457-B4EE01A560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43A410-BB3D-CC4A-9B7C-2CA46B41B6BD}"/>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3901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296A-E8C5-EF4E-AF68-7FA0CB2D57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7484CC2-B569-9E45-A615-D51585EA5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CA5C61F-7B85-0B4D-B1F0-4D03CBE82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25634EF-2BFD-CB4E-B652-E6FA78CADA68}"/>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6" name="Footer Placeholder 5">
            <a:extLst>
              <a:ext uri="{FF2B5EF4-FFF2-40B4-BE49-F238E27FC236}">
                <a16:creationId xmlns:a16="http://schemas.microsoft.com/office/drawing/2014/main" id="{1CBA81FA-42BF-3543-A2F8-24F4F5B393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4992D8-B69B-1547-AB99-0DFD0823682E}"/>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283889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DA35-854C-474F-B756-591EB710E0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B6C4D6F-D8DB-134F-B8DF-BFDD37CD48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019E35-6C73-2849-8765-4376B6A09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108EE75-2C49-174D-AE1A-9FAA17E2CD26}"/>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6" name="Footer Placeholder 5">
            <a:extLst>
              <a:ext uri="{FF2B5EF4-FFF2-40B4-BE49-F238E27FC236}">
                <a16:creationId xmlns:a16="http://schemas.microsoft.com/office/drawing/2014/main" id="{E6D81E94-298A-2549-8812-C35010FD3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809CCB-9191-D045-89D1-BC4B3F5934FB}"/>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217713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D3DFD-FC62-E547-88AA-2EE921587DE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E6705AE-A05F-084D-8E13-C13E6A55E7C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146BB90-8BDF-5A47-BB88-3F4938755432}"/>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E3C265E0-3E4E-6B4E-942B-251030E6B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D2560-3FEF-D04E-9EBB-3021B84D5C9C}"/>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82664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492CC9-FD23-B84F-954D-4A9E73F901B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35E165B-AD35-624C-A5C7-492AEE5D3C2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A54E43-BCA9-FB47-A6AD-2BA1BA56276D}"/>
              </a:ext>
            </a:extLst>
          </p:cNvPr>
          <p:cNvSpPr>
            <a:spLocks noGrp="1"/>
          </p:cNvSpPr>
          <p:nvPr>
            <p:ph type="dt" sz="half" idx="10"/>
          </p:nvPr>
        </p:nvSpPr>
        <p:spPr/>
        <p:txBody>
          <a:body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ABEA41EB-F3C6-0C4A-8761-27307A05F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9ABA9-DDF4-0D41-AC99-CB3729DD1B64}"/>
              </a:ext>
            </a:extLst>
          </p:cNvPr>
          <p:cNvSpPr>
            <a:spLocks noGrp="1"/>
          </p:cNvSpPr>
          <p:nvPr>
            <p:ph type="sldNum" sz="quarter" idx="12"/>
          </p:nvPr>
        </p:nvSpPr>
        <p:spPr/>
        <p:txBody>
          <a:bodyPr/>
          <a:lstStyle/>
          <a:p>
            <a:fld id="{239F730D-0D74-D440-8A43-3C6042187D57}" type="slidenum">
              <a:rPr lang="en-US" smtClean="0"/>
              <a:t>‹#›</a:t>
            </a:fld>
            <a:endParaRPr lang="en-US"/>
          </a:p>
        </p:txBody>
      </p:sp>
    </p:spTree>
    <p:extLst>
      <p:ext uri="{BB962C8B-B14F-4D97-AF65-F5344CB8AC3E}">
        <p14:creationId xmlns:p14="http://schemas.microsoft.com/office/powerpoint/2010/main" val="2140346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48AB29-CEED-1D4B-8C55-1F14DAD140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0E565F4-2171-B240-A14D-8C8133CC3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AA591D-D8CD-8A4D-83B1-99DC15105A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51F4EF-7D00-DB4F-AB15-7A4E3FCFCCE9}" type="datetimeFigureOut">
              <a:rPr lang="en-US" smtClean="0"/>
              <a:t>4/30/20</a:t>
            </a:fld>
            <a:endParaRPr lang="en-US"/>
          </a:p>
        </p:txBody>
      </p:sp>
      <p:sp>
        <p:nvSpPr>
          <p:cNvPr id="5" name="Footer Placeholder 4">
            <a:extLst>
              <a:ext uri="{FF2B5EF4-FFF2-40B4-BE49-F238E27FC236}">
                <a16:creationId xmlns:a16="http://schemas.microsoft.com/office/drawing/2014/main" id="{8F058D1A-88D4-164F-8D5F-B4B94314F0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78E2D7-7301-7642-B2DA-7F4A0ECC39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F730D-0D74-D440-8A43-3C6042187D57}" type="slidenum">
              <a:rPr lang="en-US" smtClean="0"/>
              <a:t>‹#›</a:t>
            </a:fld>
            <a:endParaRPr lang="en-US"/>
          </a:p>
        </p:txBody>
      </p:sp>
    </p:spTree>
    <p:extLst>
      <p:ext uri="{BB962C8B-B14F-4D97-AF65-F5344CB8AC3E}">
        <p14:creationId xmlns:p14="http://schemas.microsoft.com/office/powerpoint/2010/main" val="2001486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a:extLst>
              <a:ext uri="{FF2B5EF4-FFF2-40B4-BE49-F238E27FC236}">
                <a16:creationId xmlns:a16="http://schemas.microsoft.com/office/drawing/2014/main" id="{23289EB8-BFCF-5346-B52D-EABC9F820D50}"/>
              </a:ext>
            </a:extLst>
          </p:cNvPr>
          <p:cNvPicPr>
            <a:picLocks noChangeAspect="1"/>
          </p:cNvPicPr>
          <p:nvPr/>
        </p:nvPicPr>
        <p:blipFill rotWithShape="1">
          <a:blip r:embed="rId2"/>
          <a:srcRect t="9247" b="15518"/>
          <a:stretch/>
        </p:blipFill>
        <p:spPr>
          <a:xfrm>
            <a:off x="0" y="0"/>
            <a:ext cx="12153900" cy="6858000"/>
          </a:xfrm>
          <a:prstGeom prst="rect">
            <a:avLst/>
          </a:prstGeom>
        </p:spPr>
      </p:pic>
      <p:sp>
        <p:nvSpPr>
          <p:cNvPr id="4" name="Rectangle 3">
            <a:extLst>
              <a:ext uri="{FF2B5EF4-FFF2-40B4-BE49-F238E27FC236}">
                <a16:creationId xmlns:a16="http://schemas.microsoft.com/office/drawing/2014/main" id="{EC62D2EB-4D75-114A-B6B6-9C26817849BB}"/>
              </a:ext>
            </a:extLst>
          </p:cNvPr>
          <p:cNvSpPr/>
          <p:nvPr/>
        </p:nvSpPr>
        <p:spPr>
          <a:xfrm>
            <a:off x="990600" y="1948548"/>
            <a:ext cx="2481263" cy="3046988"/>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Nature is God's Will and is its expression in and through the contingent world.</a:t>
            </a:r>
          </a:p>
          <a:p>
            <a:pPr algn="ctr"/>
            <a:endParaRPr lang="en-AU" sz="2400" b="0" i="0" u="none" strike="noStrike" dirty="0">
              <a:solidFill>
                <a:schemeClr val="bg1"/>
              </a:solidFill>
              <a:effectLst/>
              <a:latin typeface="Arial" panose="020B0604020202020204" pitchFamily="34" charset="0"/>
              <a:cs typeface="Arial" panose="020B0604020202020204" pitchFamily="34" charset="0"/>
            </a:endParaRPr>
          </a:p>
          <a:p>
            <a:pPr algn="ctr"/>
            <a:r>
              <a:rPr lang="en-AU" sz="2400" b="1" dirty="0" err="1">
                <a:solidFill>
                  <a:schemeClr val="bg1"/>
                </a:solidFill>
                <a:latin typeface="Arial" panose="020B0604020202020204" pitchFamily="34" charset="0"/>
                <a:cs typeface="Arial" panose="020B0604020202020204" pitchFamily="34" charset="0"/>
              </a:rPr>
              <a:t>Baháʼu'lláh</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4835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large green field with a mountain in the background&#10;&#10;Description automatically generated">
            <a:extLst>
              <a:ext uri="{FF2B5EF4-FFF2-40B4-BE49-F238E27FC236}">
                <a16:creationId xmlns:a16="http://schemas.microsoft.com/office/drawing/2014/main" id="{D878C6D0-56DF-2042-B612-ABD6ACD6B915}"/>
              </a:ext>
            </a:extLst>
          </p:cNvPr>
          <p:cNvPicPr>
            <a:picLocks noChangeAspect="1"/>
          </p:cNvPicPr>
          <p:nvPr/>
        </p:nvPicPr>
        <p:blipFill rotWithShape="1">
          <a:blip r:embed="rId2"/>
          <a:srcRect t="7115" r="632" b="18358"/>
          <a:stretch/>
        </p:blipFill>
        <p:spPr>
          <a:xfrm>
            <a:off x="0" y="0"/>
            <a:ext cx="12192000" cy="6858000"/>
          </a:xfrm>
          <a:prstGeom prst="rect">
            <a:avLst/>
          </a:prstGeom>
        </p:spPr>
      </p:pic>
      <p:sp>
        <p:nvSpPr>
          <p:cNvPr id="9" name="Rectangle 8">
            <a:extLst>
              <a:ext uri="{FF2B5EF4-FFF2-40B4-BE49-F238E27FC236}">
                <a16:creationId xmlns:a16="http://schemas.microsoft.com/office/drawing/2014/main" id="{0093B90B-FBF9-7547-9C25-AB2498461D0B}"/>
              </a:ext>
            </a:extLst>
          </p:cNvPr>
          <p:cNvSpPr/>
          <p:nvPr/>
        </p:nvSpPr>
        <p:spPr>
          <a:xfrm>
            <a:off x="1401950" y="1100909"/>
            <a:ext cx="9171122" cy="3416320"/>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Were one to observe with an eye that </a:t>
            </a:r>
            <a:r>
              <a:rPr lang="en-AU" sz="2400" b="0" i="0" u="none" strike="noStrike" dirty="0" err="1">
                <a:solidFill>
                  <a:schemeClr val="bg1"/>
                </a:solidFill>
                <a:effectLst/>
                <a:latin typeface="Arial" panose="020B0604020202020204" pitchFamily="34" charset="0"/>
                <a:cs typeface="Arial" panose="020B0604020202020204" pitchFamily="34" charset="0"/>
              </a:rPr>
              <a:t>discovereth</a:t>
            </a:r>
            <a:r>
              <a:rPr lang="en-AU" sz="2400" b="0" i="0" u="none" strike="noStrike" dirty="0">
                <a:solidFill>
                  <a:schemeClr val="bg1"/>
                </a:solidFill>
                <a:effectLst/>
                <a:latin typeface="Arial" panose="020B0604020202020204" pitchFamily="34" charset="0"/>
                <a:cs typeface="Arial" panose="020B0604020202020204" pitchFamily="34" charset="0"/>
              </a:rPr>
              <a:t> the realities of all things, it would become clear that the greatest relationship that </a:t>
            </a:r>
            <a:r>
              <a:rPr lang="en-AU" sz="2400" b="0" i="0" u="none" strike="noStrike" dirty="0" err="1">
                <a:solidFill>
                  <a:schemeClr val="bg1"/>
                </a:solidFill>
                <a:effectLst/>
                <a:latin typeface="Arial" panose="020B0604020202020204" pitchFamily="34" charset="0"/>
                <a:cs typeface="Arial" panose="020B0604020202020204" pitchFamily="34" charset="0"/>
              </a:rPr>
              <a:t>bindeth</a:t>
            </a:r>
            <a:r>
              <a:rPr lang="en-AU" sz="2400" b="0" i="0" u="none" strike="noStrike" dirty="0">
                <a:solidFill>
                  <a:schemeClr val="bg1"/>
                </a:solidFill>
                <a:effectLst/>
                <a:latin typeface="Arial" panose="020B0604020202020204" pitchFamily="34" charset="0"/>
                <a:cs typeface="Arial" panose="020B0604020202020204" pitchFamily="34" charset="0"/>
              </a:rPr>
              <a:t> the world of being together lieth in the range of created things themselves, and that co-operation, mutual aid and reciprocity are essential characteristics in the unified body of the world of being, inasmuch as all created things are closely related together and each is influenced by the other or </a:t>
            </a:r>
            <a:r>
              <a:rPr lang="en-AU" sz="2400" b="0" i="0" u="none" strike="noStrike" dirty="0" err="1">
                <a:solidFill>
                  <a:schemeClr val="bg1"/>
                </a:solidFill>
                <a:effectLst/>
                <a:latin typeface="Arial" panose="020B0604020202020204" pitchFamily="34" charset="0"/>
                <a:cs typeface="Arial" panose="020B0604020202020204" pitchFamily="34" charset="0"/>
              </a:rPr>
              <a:t>deriveth</a:t>
            </a:r>
            <a:r>
              <a:rPr lang="en-AU" sz="2400" b="0" i="0" u="none" strike="noStrike" dirty="0">
                <a:solidFill>
                  <a:schemeClr val="bg1"/>
                </a:solidFill>
                <a:effectLst/>
                <a:latin typeface="Arial" panose="020B0604020202020204" pitchFamily="34" charset="0"/>
                <a:cs typeface="Arial" panose="020B0604020202020204" pitchFamily="34" charset="0"/>
              </a:rPr>
              <a:t> benefit therefrom, either directly or indirectly.</a:t>
            </a:r>
          </a:p>
          <a:p>
            <a:pPr algn="ctr">
              <a:lnSpc>
                <a:spcPct val="90000"/>
              </a:lnSpc>
              <a:spcAft>
                <a:spcPts val="600"/>
              </a:spcAft>
            </a:pPr>
            <a:r>
              <a:rPr lang="en-AU" sz="2400" b="1" dirty="0" err="1">
                <a:solidFill>
                  <a:schemeClr val="bg1"/>
                </a:solidFill>
                <a:latin typeface="Arial" panose="020B0604020202020204" pitchFamily="34" charset="0"/>
                <a:cs typeface="Arial" panose="020B0604020202020204" pitchFamily="34" charset="0"/>
              </a:rPr>
              <a:t>ʻAbdu'l-Bahá</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799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grass, sheep, standing&#10;&#10;Description automatically generated">
            <a:extLst>
              <a:ext uri="{FF2B5EF4-FFF2-40B4-BE49-F238E27FC236}">
                <a16:creationId xmlns:a16="http://schemas.microsoft.com/office/drawing/2014/main" id="{CF0097D9-7892-C84A-AD00-8E007FDCB8CC}"/>
              </a:ext>
            </a:extLst>
          </p:cNvPr>
          <p:cNvPicPr>
            <a:picLocks noChangeAspect="1"/>
          </p:cNvPicPr>
          <p:nvPr/>
        </p:nvPicPr>
        <p:blipFill rotWithShape="1">
          <a:blip r:embed="rId2"/>
          <a:srcRect t="8105" b="16895"/>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A692878D-7743-C344-8405-2F070A04C761}"/>
              </a:ext>
            </a:extLst>
          </p:cNvPr>
          <p:cNvSpPr/>
          <p:nvPr/>
        </p:nvSpPr>
        <p:spPr>
          <a:xfrm>
            <a:off x="3776421" y="5028611"/>
            <a:ext cx="6886413" cy="1200329"/>
          </a:xfrm>
          <a:prstGeom prst="rect">
            <a:avLst/>
          </a:prstGeom>
        </p:spPr>
        <p:txBody>
          <a:bodyPr wrap="square">
            <a:spAutoFit/>
          </a:bodyPr>
          <a:lstStyle/>
          <a:p>
            <a:pPr algn="ctr"/>
            <a:r>
              <a:rPr lang="en-AU" sz="2400" b="0" u="none" strike="noStrike" dirty="0">
                <a:solidFill>
                  <a:schemeClr val="bg1"/>
                </a:solidFill>
                <a:effectLst/>
                <a:latin typeface="Arial" panose="020B0604020202020204" pitchFamily="34" charset="0"/>
                <a:cs typeface="Arial" panose="020B0604020202020204" pitchFamily="34" charset="0"/>
              </a:rPr>
              <a:t>One of the first conditions of happiness is that the link between man and nature shall not be broken.</a:t>
            </a:r>
          </a:p>
          <a:p>
            <a:pPr algn="ctr"/>
            <a:r>
              <a:rPr lang="en-AU" sz="2400" b="1" u="none" strike="noStrike" dirty="0">
                <a:solidFill>
                  <a:schemeClr val="bg1"/>
                </a:solidFill>
                <a:effectLst/>
                <a:latin typeface="Arial" panose="020B0604020202020204" pitchFamily="34" charset="0"/>
                <a:cs typeface="Arial" panose="020B0604020202020204" pitchFamily="34" charset="0"/>
              </a:rPr>
              <a:t>Leo Tolstoy</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45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at that is looking at the camera&#10;&#10;Description automatically generated">
            <a:extLst>
              <a:ext uri="{FF2B5EF4-FFF2-40B4-BE49-F238E27FC236}">
                <a16:creationId xmlns:a16="http://schemas.microsoft.com/office/drawing/2014/main" id="{1B1A9097-92C2-C64A-9AFE-926D9B6735D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t="10164" b="18407"/>
          <a:stretch/>
        </p:blipFill>
        <p:spPr>
          <a:xfrm>
            <a:off x="-609580" y="0"/>
            <a:ext cx="12801580" cy="6858000"/>
          </a:xfrm>
          <a:prstGeom prst="rect">
            <a:avLst/>
          </a:prstGeom>
        </p:spPr>
      </p:pic>
      <p:sp>
        <p:nvSpPr>
          <p:cNvPr id="6" name="Rectangle 5">
            <a:extLst>
              <a:ext uri="{FF2B5EF4-FFF2-40B4-BE49-F238E27FC236}">
                <a16:creationId xmlns:a16="http://schemas.microsoft.com/office/drawing/2014/main" id="{603113F1-2F97-7847-9025-E9A217D68E80}"/>
              </a:ext>
            </a:extLst>
          </p:cNvPr>
          <p:cNvSpPr/>
          <p:nvPr/>
        </p:nvSpPr>
        <p:spPr>
          <a:xfrm>
            <a:off x="6509286" y="755188"/>
            <a:ext cx="5110889" cy="5564600"/>
          </a:xfrm>
          <a:prstGeom prst="rect">
            <a:avLst/>
          </a:prstGeom>
        </p:spPr>
        <p:txBody>
          <a:bodyPr wrap="square">
            <a:spAutoFit/>
          </a:bodyPr>
          <a:lstStyle/>
          <a:p>
            <a:pPr algn="r">
              <a:lnSpc>
                <a:spcPct val="90000"/>
              </a:lnSpc>
              <a:spcAft>
                <a:spcPts val="600"/>
              </a:spcAft>
            </a:pPr>
            <a:r>
              <a:rPr lang="en-US" sz="2400" dirty="0">
                <a:solidFill>
                  <a:schemeClr val="bg1"/>
                </a:solidFill>
                <a:latin typeface="Arial" panose="020B0604020202020204" pitchFamily="34" charset="0"/>
                <a:cs typeface="Arial" panose="020B0604020202020204" pitchFamily="34" charset="0"/>
              </a:rPr>
              <a:t>Briefly, it is not only their fellow human beings that the beloved of God must treat with mercy and compassion, rather must they show forth the utmost loving-kindness to every living creature.... The feelings are one and the same, whether ye inflict pain on man or on beast.</a:t>
            </a:r>
          </a:p>
          <a:p>
            <a:pPr algn="r">
              <a:lnSpc>
                <a:spcPct val="90000"/>
              </a:lnSpc>
              <a:spcAft>
                <a:spcPts val="600"/>
              </a:spcAft>
            </a:pPr>
            <a:r>
              <a:rPr lang="en-US" sz="2400" dirty="0">
                <a:solidFill>
                  <a:schemeClr val="bg1"/>
                </a:solidFill>
                <a:latin typeface="Arial" panose="020B0604020202020204" pitchFamily="34" charset="0"/>
                <a:cs typeface="Arial" panose="020B0604020202020204" pitchFamily="34" charset="0"/>
              </a:rPr>
              <a:t>Train your children from their earliest days to be infinitely tender and loving to animals. If an animal be sick, let the children try to heal it, if it be hungry, let them feed it, if thirsty, let them quench its thirst, if weary, let them see that it rests.</a:t>
            </a:r>
          </a:p>
          <a:p>
            <a:pPr algn="r">
              <a:lnSpc>
                <a:spcPct val="90000"/>
              </a:lnSpc>
              <a:spcAft>
                <a:spcPts val="600"/>
              </a:spcAft>
            </a:pPr>
            <a:r>
              <a:rPr lang="en-AU" sz="2400" b="1" dirty="0" err="1">
                <a:solidFill>
                  <a:schemeClr val="bg1"/>
                </a:solidFill>
                <a:latin typeface="Arial" panose="020B0604020202020204" pitchFamily="34" charset="0"/>
                <a:cs typeface="Arial" panose="020B0604020202020204" pitchFamily="34" charset="0"/>
              </a:rPr>
              <a:t>ʻAbdu'l-Bahá</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672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grass, field, forest, dark&#10;&#10;Description automatically generated">
            <a:extLst>
              <a:ext uri="{FF2B5EF4-FFF2-40B4-BE49-F238E27FC236}">
                <a16:creationId xmlns:a16="http://schemas.microsoft.com/office/drawing/2014/main" id="{C808C7B2-0929-1E45-8E6B-F1415D1A9A67}"/>
              </a:ext>
            </a:extLst>
          </p:cNvPr>
          <p:cNvPicPr>
            <a:picLocks noChangeAspect="1"/>
          </p:cNvPicPr>
          <p:nvPr/>
        </p:nvPicPr>
        <p:blipFill rotWithShape="1">
          <a:blip r:embed="rId2"/>
          <a:srcRect t="17003" b="7997"/>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207E9AB-38DA-1E4B-BC88-8BB705F04E7C}"/>
              </a:ext>
            </a:extLst>
          </p:cNvPr>
          <p:cNvSpPr/>
          <p:nvPr/>
        </p:nvSpPr>
        <p:spPr>
          <a:xfrm>
            <a:off x="942814" y="966459"/>
            <a:ext cx="10306371" cy="5170646"/>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As trustees, or stewards, of the planet's vast resources and biological diversity, humanity must learn to make use of the earth's natural resources, both renewable and non-renewable, in a manner that ensures sustainability and equity into the distant reaches of time. This attitude of stewardship will require full consideration of the potential environmental consequences of all development activities. It will compel humanity to temper its actions with moderation and humility, realizing that the true value of nature cannot be expressed in economic terms. It will also require a deep understanding of the natural world and its role in humanity's collective development - both material and spiritual. Therefore, sustainable environmental management must come to be seen not as a discretionary commitment mankind can weigh against other competing interests, but rather as a fundamental responsibility that must be shouldered - a pre-requisite for spiritual development as well as the individual's physical survival.</a:t>
            </a:r>
          </a:p>
          <a:p>
            <a:pPr algn="ctr"/>
            <a:endParaRPr lang="en-AU" sz="2200" b="0" i="0" u="none" strike="noStrike" dirty="0">
              <a:solidFill>
                <a:schemeClr val="bg1"/>
              </a:solidFill>
              <a:effectLst/>
              <a:latin typeface="Arial" panose="020B0604020202020204" pitchFamily="34" charset="0"/>
              <a:cs typeface="Arial" panose="020B0604020202020204" pitchFamily="34" charset="0"/>
            </a:endParaRPr>
          </a:p>
          <a:p>
            <a:pPr algn="ctr"/>
            <a:r>
              <a:rPr lang="en-AU" sz="2200" b="1" dirty="0" err="1">
                <a:solidFill>
                  <a:schemeClr val="bg1"/>
                </a:solidFill>
                <a:latin typeface="Arial" panose="020B0604020202020204" pitchFamily="34" charset="0"/>
                <a:cs typeface="Arial" panose="020B0604020202020204" pitchFamily="34" charset="0"/>
              </a:rPr>
              <a:t>Baháʼi</a:t>
            </a:r>
            <a:r>
              <a:rPr lang="en-AU" sz="2200" b="1" dirty="0">
                <a:solidFill>
                  <a:schemeClr val="bg1"/>
                </a:solidFill>
                <a:latin typeface="Arial" panose="020B0604020202020204" pitchFamily="34" charset="0"/>
                <a:cs typeface="Arial" panose="020B0604020202020204" pitchFamily="34" charset="0"/>
              </a:rPr>
              <a:t> International Community: Valuing Spirituality in Development Report</a:t>
            </a:r>
            <a:endParaRPr lang="en-US"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1133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yellow flower&#10;&#10;Description automatically generated">
            <a:extLst>
              <a:ext uri="{FF2B5EF4-FFF2-40B4-BE49-F238E27FC236}">
                <a16:creationId xmlns:a16="http://schemas.microsoft.com/office/drawing/2014/main" id="{56CDD3C0-CEE6-2C41-9DD2-B5E8795273BF}"/>
              </a:ext>
            </a:extLst>
          </p:cNvPr>
          <p:cNvPicPr>
            <a:picLocks noChangeAspect="1"/>
          </p:cNvPicPr>
          <p:nvPr/>
        </p:nvPicPr>
        <p:blipFill rotWithShape="1">
          <a:blip r:embed="rId2"/>
          <a:srcRect t="15376" b="9624"/>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C42C4084-162B-E649-851E-4BCBB8E59CA0}"/>
              </a:ext>
            </a:extLst>
          </p:cNvPr>
          <p:cNvSpPr/>
          <p:nvPr/>
        </p:nvSpPr>
        <p:spPr>
          <a:xfrm>
            <a:off x="366794" y="608654"/>
            <a:ext cx="6731430" cy="2308324"/>
          </a:xfrm>
          <a:prstGeom prst="rect">
            <a:avLst/>
          </a:prstGeom>
        </p:spPr>
        <p:txBody>
          <a:bodyPr wrap="square">
            <a:spAutoFit/>
          </a:bodyPr>
          <a:lstStyle/>
          <a:p>
            <a:pPr>
              <a:spcAft>
                <a:spcPts val="600"/>
              </a:spcAft>
            </a:pPr>
            <a:r>
              <a:rPr lang="en-AU" sz="2400" dirty="0">
                <a:latin typeface="Arial" panose="020B0604020202020204" pitchFamily="34" charset="0"/>
                <a:cs typeface="Arial" panose="020B0604020202020204" pitchFamily="34" charset="0"/>
              </a:rPr>
              <a:t>And whensoever thou dost gaze upon creation all entire, and dost observe the very atoms thereof, thou wilt note that the rays of the Sun of Truth are shed upon all things and shining within them, and telling of that Day-Star's splendours, Its mysteries, and the spreading of Its lights. </a:t>
            </a:r>
            <a:endParaRPr lang="en-AU" sz="2400" b="1"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EEE6463-FF49-4942-8A06-DEDF58F39410}"/>
              </a:ext>
            </a:extLst>
          </p:cNvPr>
          <p:cNvSpPr/>
          <p:nvPr/>
        </p:nvSpPr>
        <p:spPr>
          <a:xfrm>
            <a:off x="366794" y="2787079"/>
            <a:ext cx="4081220" cy="3123932"/>
          </a:xfrm>
          <a:prstGeom prst="rect">
            <a:avLst/>
          </a:prstGeom>
        </p:spPr>
        <p:txBody>
          <a:bodyPr wrap="square">
            <a:spAutoFit/>
          </a:bodyPr>
          <a:lstStyle/>
          <a:p>
            <a:pPr>
              <a:spcAft>
                <a:spcPts val="600"/>
              </a:spcAft>
            </a:pPr>
            <a:r>
              <a:rPr lang="en-AU" sz="2400" dirty="0">
                <a:latin typeface="Arial" panose="020B0604020202020204" pitchFamily="34" charset="0"/>
                <a:cs typeface="Arial" panose="020B0604020202020204" pitchFamily="34" charset="0"/>
              </a:rPr>
              <a:t>Look thou upon the trees, upon the blossoms and fruits, even upon the stones. Here too wilt thou behold the Sun's rays shed upon them, clearly visible within them, and manifested by them.</a:t>
            </a:r>
          </a:p>
          <a:p>
            <a:pPr>
              <a:lnSpc>
                <a:spcPct val="90000"/>
              </a:lnSpc>
              <a:spcAft>
                <a:spcPts val="600"/>
              </a:spcAft>
            </a:pP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8063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fish swimming under water&#10;&#10;Description automatically generated">
            <a:extLst>
              <a:ext uri="{FF2B5EF4-FFF2-40B4-BE49-F238E27FC236}">
                <a16:creationId xmlns:a16="http://schemas.microsoft.com/office/drawing/2014/main" id="{A3C0E28C-E71C-834D-AFD2-0759DFBB69AE}"/>
              </a:ext>
            </a:extLst>
          </p:cNvPr>
          <p:cNvPicPr>
            <a:picLocks noChangeAspect="1"/>
          </p:cNvPicPr>
          <p:nvPr/>
        </p:nvPicPr>
        <p:blipFill rotWithShape="1">
          <a:blip r:embed="rId2"/>
          <a:srcRect t="24274" b="726"/>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F39CB640-01D3-3F44-AE5C-6EF9E4A5DF7E}"/>
              </a:ext>
            </a:extLst>
          </p:cNvPr>
          <p:cNvSpPr/>
          <p:nvPr/>
        </p:nvSpPr>
        <p:spPr>
          <a:xfrm>
            <a:off x="986725" y="3540772"/>
            <a:ext cx="4081221" cy="1938992"/>
          </a:xfrm>
          <a:prstGeom prst="rect">
            <a:avLst/>
          </a:prstGeom>
        </p:spPr>
        <p:txBody>
          <a:bodyPr wrap="square">
            <a:spAutoFit/>
          </a:bodyPr>
          <a:lstStyle/>
          <a:p>
            <a:pPr algn="ctr"/>
            <a:r>
              <a:rPr lang="en-AU" sz="2400" u="none" strike="noStrike" dirty="0">
                <a:solidFill>
                  <a:schemeClr val="bg1"/>
                </a:solidFill>
                <a:effectLst/>
                <a:latin typeface="Arial" panose="020B0604020202020204" pitchFamily="34" charset="0"/>
                <a:cs typeface="Arial" panose="020B0604020202020204" pitchFamily="34" charset="0"/>
              </a:rPr>
              <a:t>I only feel angry when I see waste. When I see people throwing away things we could use.</a:t>
            </a:r>
            <a:br>
              <a:rPr lang="en-AU" sz="2400" dirty="0">
                <a:solidFill>
                  <a:schemeClr val="bg1"/>
                </a:solidFill>
                <a:latin typeface="Arial" panose="020B0604020202020204" pitchFamily="34" charset="0"/>
                <a:cs typeface="Arial" panose="020B0604020202020204" pitchFamily="34" charset="0"/>
              </a:rPr>
            </a:br>
            <a:r>
              <a:rPr lang="en-AU" sz="2400" b="1" u="none" strike="noStrike" dirty="0">
                <a:solidFill>
                  <a:schemeClr val="bg1"/>
                </a:solidFill>
                <a:effectLst/>
                <a:latin typeface="Arial" panose="020B0604020202020204" pitchFamily="34" charset="0"/>
                <a:cs typeface="Arial" panose="020B0604020202020204" pitchFamily="34" charset="0"/>
              </a:rPr>
              <a:t>Mother Teresa</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301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mountain in the background&#10;&#10;Description automatically generated">
            <a:extLst>
              <a:ext uri="{FF2B5EF4-FFF2-40B4-BE49-F238E27FC236}">
                <a16:creationId xmlns:a16="http://schemas.microsoft.com/office/drawing/2014/main" id="{32F20F80-9BF8-024D-9ECE-7BE7FDF2EBA8}"/>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t="13885" b="11233"/>
          <a:stretch/>
        </p:blipFill>
        <p:spPr>
          <a:xfrm>
            <a:off x="0" y="0"/>
            <a:ext cx="12211051" cy="6858000"/>
          </a:xfrm>
          <a:prstGeom prst="rect">
            <a:avLst/>
          </a:prstGeom>
        </p:spPr>
      </p:pic>
      <p:sp>
        <p:nvSpPr>
          <p:cNvPr id="5" name="Rectangle 4">
            <a:extLst>
              <a:ext uri="{FF2B5EF4-FFF2-40B4-BE49-F238E27FC236}">
                <a16:creationId xmlns:a16="http://schemas.microsoft.com/office/drawing/2014/main" id="{A531F1DB-AB42-1447-BE70-AFB07264D1CA}"/>
              </a:ext>
            </a:extLst>
          </p:cNvPr>
          <p:cNvSpPr/>
          <p:nvPr/>
        </p:nvSpPr>
        <p:spPr>
          <a:xfrm>
            <a:off x="506278" y="802498"/>
            <a:ext cx="10590508" cy="3416320"/>
          </a:xfrm>
          <a:prstGeom prst="rect">
            <a:avLst/>
          </a:prstGeom>
        </p:spPr>
        <p:txBody>
          <a:bodyPr wrap="square">
            <a:spAutoFit/>
          </a:bodyPr>
          <a:lstStyle/>
          <a:p>
            <a:r>
              <a:rPr lang="en-AU" sz="2400" b="0" i="0" u="none" strike="noStrike" dirty="0">
                <a:effectLst/>
                <a:latin typeface="Arial" panose="020B0604020202020204" pitchFamily="34" charset="0"/>
                <a:cs typeface="Arial" panose="020B0604020202020204" pitchFamily="34" charset="0"/>
              </a:rPr>
              <a:t>Every man of discernment, while walking upon the earth, </a:t>
            </a:r>
            <a:r>
              <a:rPr lang="en-AU" sz="2400" b="0" i="0" u="none" strike="noStrike" dirty="0" err="1">
                <a:effectLst/>
                <a:latin typeface="Arial" panose="020B0604020202020204" pitchFamily="34" charset="0"/>
                <a:cs typeface="Arial" panose="020B0604020202020204" pitchFamily="34" charset="0"/>
              </a:rPr>
              <a:t>feeleth</a:t>
            </a:r>
            <a:r>
              <a:rPr lang="en-AU" sz="2400" b="0" i="0" u="none" strike="noStrike" dirty="0">
                <a:effectLst/>
                <a:latin typeface="Arial" panose="020B0604020202020204" pitchFamily="34" charset="0"/>
                <a:cs typeface="Arial" panose="020B0604020202020204" pitchFamily="34" charset="0"/>
              </a:rPr>
              <a:t> indeed abashed, inasmuch as he is fully aware that the thing which is the source of his prosperity, his wealth, his might, his exaltation, his advancement and power is, as ordained by God, the very earth which is trodden beneath the feet of all men. There can be no doubt that </a:t>
            </a:r>
          </a:p>
          <a:p>
            <a:r>
              <a:rPr lang="en-AU" sz="2400" b="0" i="0" u="none" strike="noStrike" dirty="0">
                <a:effectLst/>
                <a:latin typeface="Arial" panose="020B0604020202020204" pitchFamily="34" charset="0"/>
                <a:cs typeface="Arial" panose="020B0604020202020204" pitchFamily="34" charset="0"/>
              </a:rPr>
              <a:t>whoever is cognizant of this truth, is </a:t>
            </a:r>
          </a:p>
          <a:p>
            <a:r>
              <a:rPr lang="en-AU" sz="2400" b="0" i="0" u="none" strike="noStrike" dirty="0">
                <a:effectLst/>
                <a:latin typeface="Arial" panose="020B0604020202020204" pitchFamily="34" charset="0"/>
                <a:cs typeface="Arial" panose="020B0604020202020204" pitchFamily="34" charset="0"/>
              </a:rPr>
              <a:t>cleansed and sanctified from all pride, </a:t>
            </a:r>
          </a:p>
          <a:p>
            <a:r>
              <a:rPr lang="en-AU" sz="2400" b="0" i="0" u="none" strike="noStrike" dirty="0">
                <a:effectLst/>
                <a:latin typeface="Arial" panose="020B0604020202020204" pitchFamily="34" charset="0"/>
                <a:cs typeface="Arial" panose="020B0604020202020204" pitchFamily="34" charset="0"/>
              </a:rPr>
              <a:t>arrogance, and vainglory....</a:t>
            </a:r>
          </a:p>
          <a:p>
            <a:r>
              <a:rPr lang="en-AU" sz="2400" b="1" dirty="0" err="1">
                <a:latin typeface="Arial" panose="020B0604020202020204" pitchFamily="34" charset="0"/>
                <a:cs typeface="Arial" panose="020B0604020202020204" pitchFamily="34" charset="0"/>
              </a:rPr>
              <a:t>Baháʼu'lláh</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216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flower&#10;&#10;Description automatically generated">
            <a:extLst>
              <a:ext uri="{FF2B5EF4-FFF2-40B4-BE49-F238E27FC236}">
                <a16:creationId xmlns:a16="http://schemas.microsoft.com/office/drawing/2014/main" id="{A1D9E1B0-2E61-E442-93C5-304BCC2FF539}"/>
              </a:ext>
            </a:extLst>
          </p:cNvPr>
          <p:cNvPicPr>
            <a:picLocks noChangeAspect="1"/>
          </p:cNvPicPr>
          <p:nvPr/>
        </p:nvPicPr>
        <p:blipFill rotWithShape="1">
          <a:blip r:embed="rId2"/>
          <a:srcRect t="24936"/>
          <a:stretch/>
        </p:blipFill>
        <p:spPr>
          <a:xfrm>
            <a:off x="0" y="0"/>
            <a:ext cx="12181668" cy="6858000"/>
          </a:xfrm>
          <a:prstGeom prst="rect">
            <a:avLst/>
          </a:prstGeom>
        </p:spPr>
      </p:pic>
      <p:sp>
        <p:nvSpPr>
          <p:cNvPr id="5" name="Rectangle 4">
            <a:extLst>
              <a:ext uri="{FF2B5EF4-FFF2-40B4-BE49-F238E27FC236}">
                <a16:creationId xmlns:a16="http://schemas.microsoft.com/office/drawing/2014/main" id="{08CA4D86-0DB8-2C46-AAEE-B9E18421A6BF}"/>
              </a:ext>
            </a:extLst>
          </p:cNvPr>
          <p:cNvSpPr/>
          <p:nvPr/>
        </p:nvSpPr>
        <p:spPr>
          <a:xfrm>
            <a:off x="379708" y="3429000"/>
            <a:ext cx="10810068" cy="3139321"/>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On an institutional level, a global entity with a strong scientific advisory capacity is needed to streamline reporting and decision-making processes, including the voices of non-state actors. It must coherently link environmental issues to social and economic priorities, for none of these can advance in isolation. At the educational level, curricula must seek to develop a sense of responsibility towards the natural environment as well as foster a spirit of inquiry and innovation so that the diversity of human experience can be brought to bear on the challenge of creating an environmentally sustainable development pathway.</a:t>
            </a:r>
          </a:p>
          <a:p>
            <a:pPr algn="ctr"/>
            <a:r>
              <a:rPr lang="en-AU" sz="2200" b="1" dirty="0" err="1">
                <a:solidFill>
                  <a:schemeClr val="bg1"/>
                </a:solidFill>
                <a:latin typeface="Arial" panose="020B0604020202020204" pitchFamily="34" charset="0"/>
                <a:cs typeface="Arial" panose="020B0604020202020204" pitchFamily="34" charset="0"/>
              </a:rPr>
              <a:t>Baháʼi</a:t>
            </a:r>
            <a:r>
              <a:rPr lang="en-AU" sz="2200" b="1" dirty="0">
                <a:solidFill>
                  <a:schemeClr val="bg1"/>
                </a:solidFill>
                <a:latin typeface="Arial" panose="020B0604020202020204" pitchFamily="34" charset="0"/>
                <a:cs typeface="Arial" panose="020B0604020202020204" pitchFamily="34" charset="0"/>
              </a:rPr>
              <a:t> International Community: Eradicating Poverty Report</a:t>
            </a:r>
            <a:endParaRPr lang="en-US" sz="22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7634477-7474-204F-ABB7-1E552BE0EE04}"/>
              </a:ext>
            </a:extLst>
          </p:cNvPr>
          <p:cNvSpPr/>
          <p:nvPr/>
        </p:nvSpPr>
        <p:spPr>
          <a:xfrm>
            <a:off x="506279" y="1420788"/>
            <a:ext cx="3151322" cy="2123658"/>
          </a:xfrm>
          <a:prstGeom prst="rect">
            <a:avLst/>
          </a:prstGeom>
        </p:spPr>
        <p:txBody>
          <a:bodyPr wrap="square">
            <a:spAutoFit/>
          </a:bodyPr>
          <a:lstStyle/>
          <a:p>
            <a:r>
              <a:rPr lang="en-AU" sz="2200" dirty="0">
                <a:solidFill>
                  <a:schemeClr val="bg1"/>
                </a:solidFill>
                <a:latin typeface="Arial" panose="020B0604020202020204" pitchFamily="34" charset="0"/>
                <a:cs typeface="Arial" panose="020B0604020202020204" pitchFamily="34" charset="0"/>
              </a:rPr>
              <a:t>It has been widely acknowledged that economic prosperity has come at a tremendous cost to our natural environment… </a:t>
            </a:r>
            <a:endParaRPr lang="en-US" sz="2200" dirty="0"/>
          </a:p>
        </p:txBody>
      </p:sp>
    </p:spTree>
    <p:extLst>
      <p:ext uri="{BB962C8B-B14F-4D97-AF65-F5344CB8AC3E}">
        <p14:creationId xmlns:p14="http://schemas.microsoft.com/office/powerpoint/2010/main" val="4000875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bird&#10;&#10;Description automatically generated">
            <a:extLst>
              <a:ext uri="{FF2B5EF4-FFF2-40B4-BE49-F238E27FC236}">
                <a16:creationId xmlns:a16="http://schemas.microsoft.com/office/drawing/2014/main" id="{972C7DDB-822D-794F-B06F-ECBDEFF9D43C}"/>
              </a:ext>
            </a:extLst>
          </p:cNvPr>
          <p:cNvPicPr>
            <a:picLocks noChangeAspect="1"/>
          </p:cNvPicPr>
          <p:nvPr/>
        </p:nvPicPr>
        <p:blipFill rotWithShape="1">
          <a:blip r:embed="rId2"/>
          <a:srcRect b="25000"/>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1A86B7FF-6956-EA4C-A39B-A13727DF1A32}"/>
              </a:ext>
            </a:extLst>
          </p:cNvPr>
          <p:cNvSpPr/>
          <p:nvPr/>
        </p:nvSpPr>
        <p:spPr>
          <a:xfrm>
            <a:off x="692258" y="2982834"/>
            <a:ext cx="4127715" cy="3046988"/>
          </a:xfrm>
          <a:prstGeom prst="rect">
            <a:avLst/>
          </a:prstGeom>
        </p:spPr>
        <p:txBody>
          <a:bodyPr wrap="square">
            <a:spAutoFit/>
          </a:bodyPr>
          <a:lstStyle/>
          <a:p>
            <a:r>
              <a:rPr lang="en-AU" sz="2400" b="0" i="0" u="none" strike="noStrike" dirty="0">
                <a:effectLst/>
                <a:latin typeface="Arial" panose="020B0604020202020204" pitchFamily="34" charset="0"/>
                <a:cs typeface="Arial" panose="020B0604020202020204" pitchFamily="34" charset="0"/>
              </a:rPr>
              <a:t>The elements and lower organisms are synchronized in the great plan of life. </a:t>
            </a:r>
          </a:p>
          <a:p>
            <a:r>
              <a:rPr lang="en-AU" sz="2400" b="0" i="0" u="none" strike="noStrike" dirty="0">
                <a:effectLst/>
                <a:latin typeface="Arial" panose="020B0604020202020204" pitchFamily="34" charset="0"/>
                <a:cs typeface="Arial" panose="020B0604020202020204" pitchFamily="34" charset="0"/>
              </a:rPr>
              <a:t>Shall man, infinitely above them in degree, be antagonistic and a destroyer of that perfection?</a:t>
            </a:r>
          </a:p>
          <a:p>
            <a:pPr>
              <a:lnSpc>
                <a:spcPct val="90000"/>
              </a:lnSpc>
              <a:spcAft>
                <a:spcPts val="600"/>
              </a:spcAft>
            </a:pP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0036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hawk flying in the air on a cloudy day&#10;&#10;Description automatically generated">
            <a:extLst>
              <a:ext uri="{FF2B5EF4-FFF2-40B4-BE49-F238E27FC236}">
                <a16:creationId xmlns:a16="http://schemas.microsoft.com/office/drawing/2014/main" id="{3C33E6C2-E981-3A49-9786-7204CB6D6750}"/>
              </a:ext>
            </a:extLst>
          </p:cNvPr>
          <p:cNvPicPr>
            <a:picLocks noChangeAspect="1"/>
          </p:cNvPicPr>
          <p:nvPr/>
        </p:nvPicPr>
        <p:blipFill rotWithShape="1">
          <a:blip r:embed="rId2"/>
          <a:srcRect t="7855" b="17145"/>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7AD9FE4A-420F-0549-9432-6D5423128966}"/>
              </a:ext>
            </a:extLst>
          </p:cNvPr>
          <p:cNvSpPr/>
          <p:nvPr/>
        </p:nvSpPr>
        <p:spPr>
          <a:xfrm>
            <a:off x="6096000" y="3913718"/>
            <a:ext cx="5522563" cy="1938992"/>
          </a:xfrm>
          <a:prstGeom prst="rect">
            <a:avLst/>
          </a:prstGeom>
        </p:spPr>
        <p:txBody>
          <a:bodyPr wrap="square">
            <a:spAutoFit/>
          </a:bodyPr>
          <a:lstStyle/>
          <a:p>
            <a:pPr algn="ctr"/>
            <a:r>
              <a:rPr lang="en-AU" sz="2400" b="0" u="none" strike="noStrike" dirty="0">
                <a:effectLst/>
                <a:latin typeface="Arial" panose="020B0604020202020204" pitchFamily="34" charset="0"/>
                <a:cs typeface="Arial" panose="020B0604020202020204" pitchFamily="34" charset="0"/>
              </a:rPr>
              <a:t>A nation that destroys its soils destroys itself. Forests are the lungs of our land, purifying the air and giving fresh strength to our people.</a:t>
            </a:r>
          </a:p>
          <a:p>
            <a:pPr algn="ctr"/>
            <a:r>
              <a:rPr lang="en-AU" sz="2400" b="1" u="none" strike="noStrike" dirty="0">
                <a:effectLst/>
                <a:latin typeface="Arial" panose="020B0604020202020204" pitchFamily="34" charset="0"/>
                <a:cs typeface="Arial" panose="020B0604020202020204" pitchFamily="34" charset="0"/>
              </a:rPr>
              <a:t>Franklin D. Roosevelt</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0657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lar bear standing on top of a sandy beach&#10;&#10;Description automatically generated">
            <a:extLst>
              <a:ext uri="{FF2B5EF4-FFF2-40B4-BE49-F238E27FC236}">
                <a16:creationId xmlns:a16="http://schemas.microsoft.com/office/drawing/2014/main" id="{BC5E1F42-FAEA-7E40-9155-C7DB0BA9FC3F}"/>
              </a:ext>
            </a:extLst>
          </p:cNvPr>
          <p:cNvPicPr>
            <a:picLocks noChangeAspect="1"/>
          </p:cNvPicPr>
          <p:nvPr/>
        </p:nvPicPr>
        <p:blipFill rotWithShape="1">
          <a:blip r:embed="rId2"/>
          <a:srcRect t="7021" b="18097"/>
          <a:stretch/>
        </p:blipFill>
        <p:spPr>
          <a:xfrm>
            <a:off x="0" y="0"/>
            <a:ext cx="12211051" cy="6858000"/>
          </a:xfrm>
          <a:prstGeom prst="rect">
            <a:avLst/>
          </a:prstGeom>
        </p:spPr>
      </p:pic>
      <p:sp>
        <p:nvSpPr>
          <p:cNvPr id="4" name="Rectangle 3">
            <a:extLst>
              <a:ext uri="{FF2B5EF4-FFF2-40B4-BE49-F238E27FC236}">
                <a16:creationId xmlns:a16="http://schemas.microsoft.com/office/drawing/2014/main" id="{DF960119-E66D-CD4D-9608-DE7D2F0E34F1}"/>
              </a:ext>
            </a:extLst>
          </p:cNvPr>
          <p:cNvSpPr/>
          <p:nvPr/>
        </p:nvSpPr>
        <p:spPr>
          <a:xfrm>
            <a:off x="894219" y="611860"/>
            <a:ext cx="9224963" cy="3416320"/>
          </a:xfrm>
          <a:prstGeom prst="rect">
            <a:avLst/>
          </a:prstGeom>
        </p:spPr>
        <p:txBody>
          <a:bodyPr wrap="square">
            <a:spAutoFit/>
          </a:bodyPr>
          <a:lstStyle/>
          <a:p>
            <a:r>
              <a:rPr lang="en-AU" sz="2400" b="0" i="0" u="none" strike="noStrike" dirty="0">
                <a:effectLst/>
                <a:latin typeface="Arial" panose="020B0604020202020204" pitchFamily="34" charset="0"/>
                <a:cs typeface="Arial" panose="020B0604020202020204" pitchFamily="34" charset="0"/>
              </a:rPr>
              <a:t>We cannot segregate the human heart from the environment outside us and say that once one of these is reformed everything will be improved. Man is organic with the world. His inner life moulds the environment and is itself also deeply affected by it. </a:t>
            </a:r>
          </a:p>
          <a:p>
            <a:r>
              <a:rPr lang="en-AU" sz="2400" b="0" i="0" u="none" strike="noStrike" dirty="0">
                <a:effectLst/>
                <a:latin typeface="Arial" panose="020B0604020202020204" pitchFamily="34" charset="0"/>
                <a:cs typeface="Arial" panose="020B0604020202020204" pitchFamily="34" charset="0"/>
              </a:rPr>
              <a:t>The one acts upon the other and </a:t>
            </a:r>
          </a:p>
          <a:p>
            <a:r>
              <a:rPr lang="en-AU" sz="2400" b="0" i="0" u="none" strike="noStrike" dirty="0">
                <a:effectLst/>
                <a:latin typeface="Arial" panose="020B0604020202020204" pitchFamily="34" charset="0"/>
                <a:cs typeface="Arial" panose="020B0604020202020204" pitchFamily="34" charset="0"/>
              </a:rPr>
              <a:t>every abiding change in the life </a:t>
            </a:r>
          </a:p>
          <a:p>
            <a:r>
              <a:rPr lang="en-AU" sz="2400" b="0" i="0" u="none" strike="noStrike" dirty="0">
                <a:effectLst/>
                <a:latin typeface="Arial" panose="020B0604020202020204" pitchFamily="34" charset="0"/>
                <a:cs typeface="Arial" panose="020B0604020202020204" pitchFamily="34" charset="0"/>
              </a:rPr>
              <a:t>of man is the result of these </a:t>
            </a:r>
          </a:p>
          <a:p>
            <a:r>
              <a:rPr lang="en-AU" sz="2400" b="0" i="0" u="none" strike="noStrike" dirty="0">
                <a:effectLst/>
                <a:latin typeface="Arial" panose="020B0604020202020204" pitchFamily="34" charset="0"/>
                <a:cs typeface="Arial" panose="020B0604020202020204" pitchFamily="34" charset="0"/>
              </a:rPr>
              <a:t>mutual reactions.</a:t>
            </a:r>
          </a:p>
          <a:p>
            <a:r>
              <a:rPr lang="en-AU" sz="2400" b="1" dirty="0" err="1">
                <a:latin typeface="Arial" panose="020B0604020202020204" pitchFamily="34" charset="0"/>
                <a:cs typeface="Arial" panose="020B0604020202020204" pitchFamily="34" charset="0"/>
              </a:rPr>
              <a:t>Shoghi</a:t>
            </a:r>
            <a:r>
              <a:rPr lang="en-AU" sz="2400" b="1" dirty="0">
                <a:latin typeface="Arial" panose="020B0604020202020204" pitchFamily="34" charset="0"/>
                <a:cs typeface="Arial" panose="020B0604020202020204" pitchFamily="34" charset="0"/>
              </a:rPr>
              <a:t> Effendi</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7514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887</Words>
  <Application>Microsoft Macintosh PowerPoint</Application>
  <PresentationFormat>Widescreen</PresentationFormat>
  <Paragraphs>37</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 Khosh</dc:creator>
  <cp:lastModifiedBy>Kam Khosh</cp:lastModifiedBy>
  <cp:revision>5</cp:revision>
  <dcterms:created xsi:type="dcterms:W3CDTF">2020-04-30T01:23:27Z</dcterms:created>
  <dcterms:modified xsi:type="dcterms:W3CDTF">2020-04-30T02:41:03Z</dcterms:modified>
</cp:coreProperties>
</file>