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60" r:id="rId5"/>
    <p:sldId id="261" r:id="rId6"/>
    <p:sldId id="262" r:id="rId7"/>
    <p:sldId id="259"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3"/>
  </p:normalViewPr>
  <p:slideViewPr>
    <p:cSldViewPr snapToGrid="0" snapToObjects="1">
      <p:cViewPr>
        <p:scale>
          <a:sx n="87" d="100"/>
          <a:sy n="87" d="100"/>
        </p:scale>
        <p:origin x="336"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DF187-B821-7146-98FB-AFAFD7DAD312}" type="datetimeFigureOut">
              <a:rPr lang="en-US" smtClean="0"/>
              <a:t>4/6/20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C6FD0C-100D-3D43-A656-59ED485126EE}" type="slidenum">
              <a:rPr lang="en-US" smtClean="0"/>
              <a:t>‹#›</a:t>
            </a:fld>
            <a:endParaRPr lang="en-US"/>
          </a:p>
        </p:txBody>
      </p:sp>
    </p:spTree>
    <p:extLst>
      <p:ext uri="{BB962C8B-B14F-4D97-AF65-F5344CB8AC3E}">
        <p14:creationId xmlns:p14="http://schemas.microsoft.com/office/powerpoint/2010/main" val="3522543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6FD0C-100D-3D43-A656-59ED485126EE}" type="slidenum">
              <a:rPr lang="en-US" smtClean="0"/>
              <a:t>1</a:t>
            </a:fld>
            <a:endParaRPr lang="en-US"/>
          </a:p>
        </p:txBody>
      </p:sp>
    </p:spTree>
    <p:extLst>
      <p:ext uri="{BB962C8B-B14F-4D97-AF65-F5344CB8AC3E}">
        <p14:creationId xmlns:p14="http://schemas.microsoft.com/office/powerpoint/2010/main" val="2195995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9E85-AA51-4F43-9C37-D8E97E2659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A4CCCE3-F983-DD4F-BEB9-978B55FC14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E226A3-32E9-4F4A-A61E-B4F0492BA540}"/>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5" name="Footer Placeholder 4">
            <a:extLst>
              <a:ext uri="{FF2B5EF4-FFF2-40B4-BE49-F238E27FC236}">
                <a16:creationId xmlns:a16="http://schemas.microsoft.com/office/drawing/2014/main" id="{06636403-A62B-9743-B982-7AE66C3B6E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35A53A-A2FE-0C45-89CF-173E90A09F5D}"/>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3069142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2952-844F-8544-8009-5F8DF944A4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EB3268E-2C27-E641-B9EC-CC575A99C4C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C32864-2C32-064B-B689-2A1EB3A18460}"/>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5" name="Footer Placeholder 4">
            <a:extLst>
              <a:ext uri="{FF2B5EF4-FFF2-40B4-BE49-F238E27FC236}">
                <a16:creationId xmlns:a16="http://schemas.microsoft.com/office/drawing/2014/main" id="{A60EBE0B-9B2A-9D4E-B4D2-8C89B34F1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D0341D-8FAC-2E4E-8481-BDD0BD48A4AB}"/>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327644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AC26-8AE2-E44B-8EBD-472EA21D782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7F4453F-40EC-5049-9AFC-A6F191419A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3C5D3F1-9029-5442-9AE3-98092879799F}"/>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5" name="Footer Placeholder 4">
            <a:extLst>
              <a:ext uri="{FF2B5EF4-FFF2-40B4-BE49-F238E27FC236}">
                <a16:creationId xmlns:a16="http://schemas.microsoft.com/office/drawing/2014/main" id="{C8645275-08EE-D847-B48A-5E05A93082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ADCB29-B034-0C4F-8B36-BC07437A0E1A}"/>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204282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9B41-86C4-904F-BD2B-799B74A3505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86D1958-6ABE-0D42-94C6-43EC6A86521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EFBD145-88A4-1643-85EF-6CAC74574C5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A64E0E1-8320-BE4D-A890-3F6389E614BE}"/>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6" name="Footer Placeholder 5">
            <a:extLst>
              <a:ext uri="{FF2B5EF4-FFF2-40B4-BE49-F238E27FC236}">
                <a16:creationId xmlns:a16="http://schemas.microsoft.com/office/drawing/2014/main" id="{10FF7BCF-1EE7-C04C-8D83-FEF81195C1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702A89-EC28-FB43-8D37-3D2BA93DB7DD}"/>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1856952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CB64-56DF-144C-96B6-4A7E14A134B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4A0C2F9-041A-9D44-BDCB-CE5A9582E3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61A1A4-8F8D-4048-8F74-1C6DC8E383F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D0089CE-13C1-CC49-885B-D58D5BB92F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F71F4C-0AC9-2544-96B8-1B4FBA91481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957F9B-12D5-534B-A9D1-62F60A9A19EA}"/>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8" name="Footer Placeholder 7">
            <a:extLst>
              <a:ext uri="{FF2B5EF4-FFF2-40B4-BE49-F238E27FC236}">
                <a16:creationId xmlns:a16="http://schemas.microsoft.com/office/drawing/2014/main" id="{2649A4EA-3CCE-B449-A883-5973F3AC2D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D915D8-D09A-8943-917A-28D12F9C1668}"/>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1110114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77707-91E7-494B-BBB4-50D21136F23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7083F46-FAC8-D84F-8D8A-3056DB6FC689}"/>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4" name="Footer Placeholder 3">
            <a:extLst>
              <a:ext uri="{FF2B5EF4-FFF2-40B4-BE49-F238E27FC236}">
                <a16:creationId xmlns:a16="http://schemas.microsoft.com/office/drawing/2014/main" id="{63788F98-7D75-9D44-9BA8-7FA9D0CAEF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9087C3-9942-2A4D-8076-67A28CFB6FCF}"/>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2915435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E9D1DC-5AC8-B840-BA86-CA164F68D440}"/>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3" name="Footer Placeholder 2">
            <a:extLst>
              <a:ext uri="{FF2B5EF4-FFF2-40B4-BE49-F238E27FC236}">
                <a16:creationId xmlns:a16="http://schemas.microsoft.com/office/drawing/2014/main" id="{A8EBF75C-C781-CE4F-A74F-27E3E2B1D7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6226AF-C1F6-704C-87FF-C61692C1B720}"/>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227378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5A9D5-FCA9-3F49-BC67-0C9DD69E2B1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67E9FDA-CF35-8740-A720-CA2960B4A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DB4D977-C4F7-FE48-9266-789185886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C958F9-E7E7-774E-BE58-333D18C29566}"/>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6" name="Footer Placeholder 5">
            <a:extLst>
              <a:ext uri="{FF2B5EF4-FFF2-40B4-BE49-F238E27FC236}">
                <a16:creationId xmlns:a16="http://schemas.microsoft.com/office/drawing/2014/main" id="{47E29D81-7F2C-004D-BBA6-489581777A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572576-97AB-F849-B331-8C9275521627}"/>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402221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98BCC-6AF7-7941-B7D6-678154D947E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921915B-3A57-4A4C-90D4-0FA582DA9D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18289-0FE4-B24D-B00D-2B73D560BF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BD848A1-5656-364C-8970-34C21B687442}"/>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6" name="Footer Placeholder 5">
            <a:extLst>
              <a:ext uri="{FF2B5EF4-FFF2-40B4-BE49-F238E27FC236}">
                <a16:creationId xmlns:a16="http://schemas.microsoft.com/office/drawing/2014/main" id="{1ECCE5B9-58FC-CA48-8801-3DACD578DB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BE686-9423-7241-9958-9E11BAFBC6DA}"/>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798421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72525-BC61-8B49-87EB-DE4C9EC45CA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8BB86D2-5CEA-7848-B0AE-2DB7E6B952A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3221E8-B31E-3342-A043-96F171EBA2B5}"/>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5" name="Footer Placeholder 4">
            <a:extLst>
              <a:ext uri="{FF2B5EF4-FFF2-40B4-BE49-F238E27FC236}">
                <a16:creationId xmlns:a16="http://schemas.microsoft.com/office/drawing/2014/main" id="{9D6E2294-71D2-CE46-9D36-83DCCE519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470574-8508-514B-B2D7-A364A334DE1C}"/>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18670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CCE97F-B26F-9F4E-AB68-11EA36DD69C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F5BC1BA-35C9-B94D-AEED-AD53A228127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00B5CA-8EE4-1C4D-A76E-5431D9B14571}"/>
              </a:ext>
            </a:extLst>
          </p:cNvPr>
          <p:cNvSpPr>
            <a:spLocks noGrp="1"/>
          </p:cNvSpPr>
          <p:nvPr>
            <p:ph type="dt" sz="half" idx="10"/>
          </p:nvPr>
        </p:nvSpPr>
        <p:spPr/>
        <p:txBody>
          <a:bodyPr/>
          <a:lstStyle/>
          <a:p>
            <a:fld id="{ACE128B2-53C6-644E-B597-08BDDDA93C42}" type="datetimeFigureOut">
              <a:rPr lang="en-US" smtClean="0"/>
              <a:t>4/6/20</a:t>
            </a:fld>
            <a:endParaRPr lang="en-US"/>
          </a:p>
        </p:txBody>
      </p:sp>
      <p:sp>
        <p:nvSpPr>
          <p:cNvPr id="5" name="Footer Placeholder 4">
            <a:extLst>
              <a:ext uri="{FF2B5EF4-FFF2-40B4-BE49-F238E27FC236}">
                <a16:creationId xmlns:a16="http://schemas.microsoft.com/office/drawing/2014/main" id="{47E089BC-808A-344F-A447-99A450FC1F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C70D05-2B2C-124E-9B56-FD3840AB283F}"/>
              </a:ext>
            </a:extLst>
          </p:cNvPr>
          <p:cNvSpPr>
            <a:spLocks noGrp="1"/>
          </p:cNvSpPr>
          <p:nvPr>
            <p:ph type="sldNum" sz="quarter" idx="12"/>
          </p:nvPr>
        </p:nvSpPr>
        <p:spPr/>
        <p:txBody>
          <a:bodyPr/>
          <a:lstStyle/>
          <a:p>
            <a:fld id="{AB35CC28-D6E5-5F45-B0B4-742D3818B054}" type="slidenum">
              <a:rPr lang="en-US" smtClean="0"/>
              <a:t>‹#›</a:t>
            </a:fld>
            <a:endParaRPr lang="en-US"/>
          </a:p>
        </p:txBody>
      </p:sp>
    </p:spTree>
    <p:extLst>
      <p:ext uri="{BB962C8B-B14F-4D97-AF65-F5344CB8AC3E}">
        <p14:creationId xmlns:p14="http://schemas.microsoft.com/office/powerpoint/2010/main" val="2475342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9BCBC-1560-4D4B-9221-9FB4DF3929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0655734-D1C3-8642-B485-CB829D58C4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6384CB-7BB8-914F-A67A-43F9F6E6AA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E128B2-53C6-644E-B597-08BDDDA93C42}" type="datetimeFigureOut">
              <a:rPr lang="en-US" smtClean="0"/>
              <a:t>4/6/20</a:t>
            </a:fld>
            <a:endParaRPr lang="en-US"/>
          </a:p>
        </p:txBody>
      </p:sp>
      <p:sp>
        <p:nvSpPr>
          <p:cNvPr id="5" name="Footer Placeholder 4">
            <a:extLst>
              <a:ext uri="{FF2B5EF4-FFF2-40B4-BE49-F238E27FC236}">
                <a16:creationId xmlns:a16="http://schemas.microsoft.com/office/drawing/2014/main" id="{432D780E-8276-4047-B7FA-5CDA1A44D1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6AF7D2-5485-304D-9871-BD34F167D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35CC28-D6E5-5F45-B0B4-742D3818B054}" type="slidenum">
              <a:rPr lang="en-US" smtClean="0"/>
              <a:t>‹#›</a:t>
            </a:fld>
            <a:endParaRPr lang="en-US"/>
          </a:p>
        </p:txBody>
      </p:sp>
    </p:spTree>
    <p:extLst>
      <p:ext uri="{BB962C8B-B14F-4D97-AF65-F5344CB8AC3E}">
        <p14:creationId xmlns:p14="http://schemas.microsoft.com/office/powerpoint/2010/main" val="73762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ark&#10;&#10;Description automatically generated">
            <a:extLst>
              <a:ext uri="{FF2B5EF4-FFF2-40B4-BE49-F238E27FC236}">
                <a16:creationId xmlns:a16="http://schemas.microsoft.com/office/drawing/2014/main" id="{DA09FEEC-DE04-F54B-824C-985910E611BD}"/>
              </a:ext>
            </a:extLst>
          </p:cNvPr>
          <p:cNvPicPr>
            <a:picLocks noChangeAspect="1"/>
          </p:cNvPicPr>
          <p:nvPr/>
        </p:nvPicPr>
        <p:blipFill rotWithShape="1">
          <a:blip r:embed="rId3"/>
          <a:srcRect l="1745" t="25790" r="41612" b="17568"/>
          <a:stretch/>
        </p:blipFill>
        <p:spPr>
          <a:xfrm>
            <a:off x="1" y="-1"/>
            <a:ext cx="12192000" cy="6858001"/>
          </a:xfrm>
          <a:prstGeom prst="rect">
            <a:avLst/>
          </a:prstGeom>
        </p:spPr>
      </p:pic>
      <p:sp>
        <p:nvSpPr>
          <p:cNvPr id="6" name="Rectangle 5">
            <a:extLst>
              <a:ext uri="{FF2B5EF4-FFF2-40B4-BE49-F238E27FC236}">
                <a16:creationId xmlns:a16="http://schemas.microsoft.com/office/drawing/2014/main" id="{19DC2C97-1F39-A649-B920-52E0C57F4256}"/>
              </a:ext>
            </a:extLst>
          </p:cNvPr>
          <p:cNvSpPr/>
          <p:nvPr/>
        </p:nvSpPr>
        <p:spPr>
          <a:xfrm>
            <a:off x="481901" y="554314"/>
            <a:ext cx="7511725" cy="5632311"/>
          </a:xfrm>
          <a:prstGeom prst="rect">
            <a:avLst/>
          </a:prstGeom>
        </p:spPr>
        <p:txBody>
          <a:bodyPr wrap="square">
            <a:spAutoFit/>
          </a:bodyPr>
          <a:lstStyle/>
          <a:p>
            <a:pPr>
              <a:spcAft>
                <a:spcPts val="750"/>
              </a:spcAft>
            </a:pP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generous in prosperity, and thankful in adversity.</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worthy of the trust of thy </a:t>
            </a:r>
            <a:r>
              <a:rPr lang="en-AU" sz="2400" dirty="0" err="1">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neighbor</a:t>
            </a: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 and look upon him with a bright and friendly face. </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a treasure to the poor, an admonisher to the rich, an answerer of the cry of the needy, a preserver of the sanctity of thy pledge. </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fair in thy judgment, and guarded in thy speech. </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unjust to no man, and show all meekness to all men. </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as a lamp unto them that walk in darkness, a joy to the sorrowful, a sea for the thirsty, a haven for the distressed, an upholder and defender of the victim of oppression. Let integrity and uprightness distinguish all thine acts. </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Be a home for the stranger, a balm to the suffering, a tower of strength for the fugitive. </a:t>
            </a:r>
            <a:br>
              <a:rPr lang="en-AU" sz="24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b="1"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Baha’u’llah (</a:t>
            </a:r>
            <a:r>
              <a:rPr lang="en-AU" sz="2400" b="1" dirty="0" err="1">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Bahá’i</a:t>
            </a:r>
            <a:r>
              <a:rPr lang="en-AU" sz="2400" b="1"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 Writings)</a:t>
            </a:r>
            <a:endParaRPr lang="en-AU"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100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10;&#10;Description automatically generated">
            <a:extLst>
              <a:ext uri="{FF2B5EF4-FFF2-40B4-BE49-F238E27FC236}">
                <a16:creationId xmlns:a16="http://schemas.microsoft.com/office/drawing/2014/main" id="{19F2C990-65DE-9347-AF6D-6ECE7F15F4E4}"/>
              </a:ext>
            </a:extLst>
          </p:cNvPr>
          <p:cNvPicPr>
            <a:picLocks noChangeAspect="1"/>
          </p:cNvPicPr>
          <p:nvPr/>
        </p:nvPicPr>
        <p:blipFill rotWithShape="1">
          <a:blip r:embed="rId2"/>
          <a:srcRect t="4773" b="11700"/>
          <a:stretch/>
        </p:blipFill>
        <p:spPr>
          <a:xfrm flipH="1">
            <a:off x="0" y="-1"/>
            <a:ext cx="12191999" cy="6858001"/>
          </a:xfrm>
          <a:prstGeom prst="rect">
            <a:avLst/>
          </a:prstGeom>
        </p:spPr>
      </p:pic>
      <p:sp>
        <p:nvSpPr>
          <p:cNvPr id="4" name="Rectangle 3">
            <a:extLst>
              <a:ext uri="{FF2B5EF4-FFF2-40B4-BE49-F238E27FC236}">
                <a16:creationId xmlns:a16="http://schemas.microsoft.com/office/drawing/2014/main" id="{19CABE56-057E-574A-9982-3B3C726EDBD4}"/>
              </a:ext>
            </a:extLst>
          </p:cNvPr>
          <p:cNvSpPr/>
          <p:nvPr/>
        </p:nvSpPr>
        <p:spPr>
          <a:xfrm>
            <a:off x="696685" y="3129717"/>
            <a:ext cx="5399315" cy="2410916"/>
          </a:xfrm>
          <a:prstGeom prst="rect">
            <a:avLst/>
          </a:prstGeom>
        </p:spPr>
        <p:txBody>
          <a:bodyPr wrap="square">
            <a:spAutoFit/>
          </a:bodyPr>
          <a:lstStyle/>
          <a:p>
            <a:pPr>
              <a:spcAft>
                <a:spcPts val="750"/>
              </a:spcAft>
            </a:pPr>
            <a:r>
              <a:rPr lang="en-AU" sz="2400" dirty="0">
                <a:latin typeface="Source Sans Pro" panose="020B0503030403020204" pitchFamily="34" charset="0"/>
                <a:ea typeface="Times New Roman" panose="02020603050405020304" pitchFamily="18" charset="0"/>
                <a:cs typeface="Times New Roman" panose="02020603050405020304" pitchFamily="18" charset="0"/>
              </a:rPr>
              <a:t>To be continually giving out for the good of our fellows undeterred by the fear of poverty and reliant on the unfailing bounty of the Source of all wealth and all good that is the secret of right living.</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a:spcAft>
                <a:spcPts val="750"/>
              </a:spcAft>
              <a:tabLst>
                <a:tab pos="2421890" algn="l"/>
              </a:tabLst>
            </a:pPr>
            <a:r>
              <a:rPr lang="en-AU" sz="2400" b="1" dirty="0" err="1">
                <a:latin typeface="Source Sans Pro" panose="020B0503030403020204" pitchFamily="34" charset="0"/>
                <a:ea typeface="Times New Roman" panose="02020603050405020304" pitchFamily="18" charset="0"/>
                <a:cs typeface="Times New Roman" panose="02020603050405020304" pitchFamily="18" charset="0"/>
              </a:rPr>
              <a:t>Shoghi</a:t>
            </a:r>
            <a:r>
              <a:rPr lang="en-AU" sz="2400" b="1" dirty="0">
                <a:latin typeface="Source Sans Pro" panose="020B0503030403020204" pitchFamily="34" charset="0"/>
                <a:ea typeface="Times New Roman" panose="02020603050405020304" pitchFamily="18" charset="0"/>
                <a:cs typeface="Times New Roman" panose="02020603050405020304" pitchFamily="18" charset="0"/>
              </a:rPr>
              <a:t> Effendi (</a:t>
            </a:r>
            <a:r>
              <a:rPr lang="en-AU" sz="2400" b="1" dirty="0" err="1">
                <a:latin typeface="Source Sans Pro" panose="020B0503030403020204" pitchFamily="34" charset="0"/>
                <a:ea typeface="Times New Roman" panose="02020603050405020304" pitchFamily="18" charset="0"/>
                <a:cs typeface="Times New Roman" panose="02020603050405020304" pitchFamily="18" charset="0"/>
              </a:rPr>
              <a:t>Bahá’i</a:t>
            </a:r>
            <a:r>
              <a:rPr lang="en-AU" sz="2400" b="1" dirty="0">
                <a:latin typeface="Source Sans Pro" panose="020B0503030403020204" pitchFamily="34" charset="0"/>
                <a:ea typeface="Times New Roman" panose="02020603050405020304" pitchFamily="18" charset="0"/>
                <a:cs typeface="Times New Roman" panose="02020603050405020304" pitchFamily="18" charset="0"/>
              </a:rPr>
              <a:t> Writings)</a:t>
            </a:r>
            <a:endParaRPr lang="en-AU"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3941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ront, man, looking, standing&#10;&#10;Description automatically generated">
            <a:extLst>
              <a:ext uri="{FF2B5EF4-FFF2-40B4-BE49-F238E27FC236}">
                <a16:creationId xmlns:a16="http://schemas.microsoft.com/office/drawing/2014/main" id="{632F69BB-A69C-0541-8C57-D39EDE1D0621}"/>
              </a:ext>
            </a:extLst>
          </p:cNvPr>
          <p:cNvPicPr>
            <a:picLocks noChangeAspect="1"/>
          </p:cNvPicPr>
          <p:nvPr/>
        </p:nvPicPr>
        <p:blipFill rotWithShape="1">
          <a:blip r:embed="rId2"/>
          <a:srcRect t="21348" r="21348"/>
          <a:stretch/>
        </p:blipFill>
        <p:spPr>
          <a:xfrm>
            <a:off x="-1" y="0"/>
            <a:ext cx="12192001" cy="6858000"/>
          </a:xfrm>
          <a:prstGeom prst="rect">
            <a:avLst/>
          </a:prstGeom>
        </p:spPr>
      </p:pic>
      <p:sp>
        <p:nvSpPr>
          <p:cNvPr id="4" name="Rectangle 3">
            <a:extLst>
              <a:ext uri="{FF2B5EF4-FFF2-40B4-BE49-F238E27FC236}">
                <a16:creationId xmlns:a16="http://schemas.microsoft.com/office/drawing/2014/main" id="{26E7C4CC-DBD2-6A46-AA58-8254D0DD02E5}"/>
              </a:ext>
            </a:extLst>
          </p:cNvPr>
          <p:cNvSpPr/>
          <p:nvPr/>
        </p:nvSpPr>
        <p:spPr>
          <a:xfrm>
            <a:off x="1464127" y="3004457"/>
            <a:ext cx="8039102" cy="1200329"/>
          </a:xfrm>
          <a:prstGeom prst="rect">
            <a:avLst/>
          </a:prstGeom>
        </p:spPr>
        <p:txBody>
          <a:bodyPr wrap="square">
            <a:spAutoFit/>
          </a:bodyPr>
          <a:lstStyle/>
          <a:p>
            <a:pPr>
              <a:spcAft>
                <a:spcPts val="750"/>
              </a:spcAft>
            </a:pPr>
            <a:r>
              <a:rPr lang="en-AU" sz="2400" dirty="0">
                <a:latin typeface="Source Sans Pro" panose="020B0503030403020204" pitchFamily="34" charset="0"/>
                <a:ea typeface="Times New Roman" panose="02020603050405020304" pitchFamily="18" charset="0"/>
                <a:cs typeface="Times New Roman" panose="02020603050405020304" pitchFamily="18" charset="0"/>
              </a:rPr>
              <a:t>O ye that are the exponents of generosity and the manifestations thereof! Be generous unto them whom </a:t>
            </a:r>
            <a:br>
              <a:rPr lang="en-AU" sz="2400" dirty="0">
                <a:latin typeface="Source Sans Pro" panose="020B0503030403020204" pitchFamily="34" charset="0"/>
                <a:ea typeface="Times New Roman" panose="02020603050405020304" pitchFamily="18" charset="0"/>
                <a:cs typeface="Times New Roman" panose="02020603050405020304" pitchFamily="18" charset="0"/>
              </a:rPr>
            </a:br>
            <a:r>
              <a:rPr lang="en-AU" sz="2400" dirty="0">
                <a:latin typeface="Source Sans Pro" panose="020B0503030403020204" pitchFamily="34" charset="0"/>
                <a:ea typeface="Times New Roman" panose="02020603050405020304" pitchFamily="18" charset="0"/>
                <a:cs typeface="Times New Roman" panose="02020603050405020304" pitchFamily="18" charset="0"/>
              </a:rPr>
              <a:t>ye find in manifest poverty. </a:t>
            </a:r>
            <a:endParaRPr lang="en-AU"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09F4FA11-003D-3C43-A321-BFC28BB6B1CF}"/>
              </a:ext>
            </a:extLst>
          </p:cNvPr>
          <p:cNvSpPr/>
          <p:nvPr/>
        </p:nvSpPr>
        <p:spPr>
          <a:xfrm>
            <a:off x="272142" y="4204786"/>
            <a:ext cx="9900558" cy="2513509"/>
          </a:xfrm>
          <a:prstGeom prst="rect">
            <a:avLst/>
          </a:prstGeom>
        </p:spPr>
        <p:txBody>
          <a:bodyPr wrap="square">
            <a:spAutoFit/>
          </a:bodyPr>
          <a:lstStyle/>
          <a:p>
            <a:pPr>
              <a:spcAft>
                <a:spcPts val="750"/>
              </a:spcAft>
            </a:pPr>
            <a:r>
              <a:rPr lang="en-AU" sz="2400" dirty="0">
                <a:latin typeface="Source Sans Pro" panose="020B0503030403020204" pitchFamily="34" charset="0"/>
                <a:ea typeface="Times New Roman" panose="02020603050405020304" pitchFamily="18" charset="0"/>
                <a:cs typeface="Times New Roman" panose="02020603050405020304" pitchFamily="18" charset="0"/>
              </a:rPr>
              <a:t>O ye that are possessed of riches! Take heed lest outward appearance </a:t>
            </a:r>
            <a:br>
              <a:rPr lang="en-AU" sz="2400" dirty="0">
                <a:latin typeface="Source Sans Pro" panose="020B0503030403020204" pitchFamily="34" charset="0"/>
                <a:ea typeface="Times New Roman" panose="02020603050405020304" pitchFamily="18" charset="0"/>
                <a:cs typeface="Times New Roman" panose="02020603050405020304" pitchFamily="18" charset="0"/>
              </a:rPr>
            </a:br>
            <a:r>
              <a:rPr lang="en-AU" sz="2400" dirty="0">
                <a:latin typeface="Source Sans Pro" panose="020B0503030403020204" pitchFamily="34" charset="0"/>
                <a:ea typeface="Times New Roman" panose="02020603050405020304" pitchFamily="18" charset="0"/>
                <a:cs typeface="Times New Roman" panose="02020603050405020304" pitchFamily="18" charset="0"/>
              </a:rPr>
              <a:t>deter you from benevolent deeds in the path of God, the Lord of all mankind.</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a:spcAft>
                <a:spcPts val="750"/>
              </a:spcAft>
            </a:pPr>
            <a:r>
              <a:rPr lang="en-AU" sz="2400" dirty="0">
                <a:latin typeface="Source Sans Pro" panose="020B0503030403020204" pitchFamily="34" charset="0"/>
                <a:ea typeface="Times New Roman" panose="02020603050405020304" pitchFamily="18" charset="0"/>
                <a:cs typeface="Times New Roman" panose="02020603050405020304" pitchFamily="18" charset="0"/>
              </a:rPr>
              <a:t>Say: I swear by God! No one is despised in the sight of the Almighty for being poor. Rather is he exalted, if he is found to be of them who are patient. Blessed are the poor that are steadfast in patience. </a:t>
            </a:r>
          </a:p>
          <a:p>
            <a:pPr>
              <a:spcAft>
                <a:spcPts val="750"/>
              </a:spcAft>
            </a:pPr>
            <a:r>
              <a:rPr lang="en-AU" sz="2400" b="1" dirty="0">
                <a:latin typeface="Source Sans Pro" panose="020B0503030403020204" pitchFamily="34" charset="0"/>
                <a:ea typeface="Times New Roman" panose="02020603050405020304" pitchFamily="18" charset="0"/>
                <a:cs typeface="Times New Roman" panose="02020603050405020304" pitchFamily="18" charset="0"/>
              </a:rPr>
              <a:t>Baha’u’llah (</a:t>
            </a:r>
            <a:r>
              <a:rPr lang="en-AU" sz="2400" b="1" dirty="0" err="1">
                <a:latin typeface="Source Sans Pro" panose="020B0503030403020204" pitchFamily="34" charset="0"/>
                <a:ea typeface="Times New Roman" panose="02020603050405020304" pitchFamily="18" charset="0"/>
                <a:cs typeface="Times New Roman" panose="02020603050405020304" pitchFamily="18" charset="0"/>
              </a:rPr>
              <a:t>Bahá’i</a:t>
            </a:r>
            <a:r>
              <a:rPr lang="en-AU" sz="2400" b="1" dirty="0">
                <a:latin typeface="Source Sans Pro" panose="020B0503030403020204" pitchFamily="34" charset="0"/>
                <a:ea typeface="Times New Roman" panose="02020603050405020304" pitchFamily="18" charset="0"/>
                <a:cs typeface="Times New Roman" panose="02020603050405020304" pitchFamily="18" charset="0"/>
              </a:rPr>
              <a:t> Writings)</a:t>
            </a:r>
            <a:r>
              <a:rPr lang="en-AU" sz="2400" b="1" dirty="0">
                <a:latin typeface="Calibri" panose="020F0502020204030204" pitchFamily="34" charset="0"/>
                <a:ea typeface="Calibri" panose="020F0502020204030204" pitchFamily="34" charset="0"/>
                <a:cs typeface="Times New Roman" panose="02020603050405020304" pitchFamily="18" charset="0"/>
              </a:rPr>
              <a:t> </a:t>
            </a:r>
            <a:endParaRPr lang="en-US" sz="2400" dirty="0"/>
          </a:p>
        </p:txBody>
      </p:sp>
    </p:spTree>
    <p:extLst>
      <p:ext uri="{BB962C8B-B14F-4D97-AF65-F5344CB8AC3E}">
        <p14:creationId xmlns:p14="http://schemas.microsoft.com/office/powerpoint/2010/main" val="1919646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yellow flower&#10;&#10;Description automatically generated">
            <a:extLst>
              <a:ext uri="{FF2B5EF4-FFF2-40B4-BE49-F238E27FC236}">
                <a16:creationId xmlns:a16="http://schemas.microsoft.com/office/drawing/2014/main" id="{8C61A511-60E1-6E40-BF7C-D4EB75AE5C30}"/>
              </a:ext>
            </a:extLst>
          </p:cNvPr>
          <p:cNvPicPr>
            <a:picLocks noChangeAspect="1"/>
          </p:cNvPicPr>
          <p:nvPr/>
        </p:nvPicPr>
        <p:blipFill rotWithShape="1">
          <a:blip r:embed="rId2"/>
          <a:srcRect l="853" t="12116" r="10980" b="8533"/>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3698AFD-3D1E-E544-ABBC-38747B5AC5DB}"/>
              </a:ext>
            </a:extLst>
          </p:cNvPr>
          <p:cNvSpPr/>
          <p:nvPr/>
        </p:nvSpPr>
        <p:spPr>
          <a:xfrm>
            <a:off x="467032" y="2828836"/>
            <a:ext cx="4296697" cy="3642023"/>
          </a:xfrm>
          <a:prstGeom prst="rect">
            <a:avLst/>
          </a:prstGeom>
        </p:spPr>
        <p:txBody>
          <a:bodyPr wrap="square">
            <a:spAutoFit/>
          </a:bodyPr>
          <a:lstStyle/>
          <a:p>
            <a:pPr>
              <a:spcAft>
                <a:spcPts val="750"/>
              </a:spcAft>
            </a:pPr>
            <a:r>
              <a:rPr lang="en-AU" sz="28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You often say, ‘I would give, but only to the deserving.’ The trees in your orchard say not so, nor the flocks in your pasture. They give that they may live, for to withhold is to perish.</a:t>
            </a:r>
          </a:p>
          <a:p>
            <a:pPr>
              <a:spcAft>
                <a:spcPts val="750"/>
              </a:spcAft>
            </a:pPr>
            <a:r>
              <a:rPr lang="en-AU" sz="2800" b="1"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Kahlil Gibran</a:t>
            </a:r>
            <a:endParaRPr lang="en-AU"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403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water, swimming, wave, riding&#10;&#10;Description automatically generated">
            <a:extLst>
              <a:ext uri="{FF2B5EF4-FFF2-40B4-BE49-F238E27FC236}">
                <a16:creationId xmlns:a16="http://schemas.microsoft.com/office/drawing/2014/main" id="{97FBDD5B-5BBF-924A-B59E-161D97DF3A37}"/>
              </a:ext>
            </a:extLst>
          </p:cNvPr>
          <p:cNvPicPr>
            <a:picLocks noChangeAspect="1"/>
          </p:cNvPicPr>
          <p:nvPr/>
        </p:nvPicPr>
        <p:blipFill rotWithShape="1">
          <a:blip r:embed="rId2">
            <a:alphaModFix amt="70000"/>
          </a:blip>
          <a:srcRect b="10000"/>
          <a:stretch/>
        </p:blipFill>
        <p:spPr>
          <a:xfrm>
            <a:off x="0" y="-5"/>
            <a:ext cx="12192000" cy="6858011"/>
          </a:xfrm>
          <a:prstGeom prst="rect">
            <a:avLst/>
          </a:prstGeom>
        </p:spPr>
      </p:pic>
      <p:sp>
        <p:nvSpPr>
          <p:cNvPr id="4" name="Rectangle 3">
            <a:extLst>
              <a:ext uri="{FF2B5EF4-FFF2-40B4-BE49-F238E27FC236}">
                <a16:creationId xmlns:a16="http://schemas.microsoft.com/office/drawing/2014/main" id="{F40F90A5-C4CD-B74C-94FE-8E25FD77F492}"/>
              </a:ext>
            </a:extLst>
          </p:cNvPr>
          <p:cNvSpPr/>
          <p:nvPr/>
        </p:nvSpPr>
        <p:spPr>
          <a:xfrm>
            <a:off x="319547" y="3046909"/>
            <a:ext cx="9886337" cy="3518912"/>
          </a:xfrm>
          <a:prstGeom prst="rect">
            <a:avLst/>
          </a:prstGeom>
        </p:spPr>
        <p:txBody>
          <a:bodyPr wrap="square">
            <a:spAutoFit/>
          </a:bodyPr>
          <a:lstStyle/>
          <a:p>
            <a:pPr>
              <a:spcAft>
                <a:spcPts val="750"/>
              </a:spcAft>
            </a:pPr>
            <a:r>
              <a:rPr lang="en-AU" sz="2400" dirty="0">
                <a:latin typeface="Source Sans Pro" panose="020B0503030403020204" pitchFamily="34" charset="0"/>
                <a:ea typeface="Times New Roman" panose="02020603050405020304" pitchFamily="18" charset="0"/>
                <a:cs typeface="Times New Roman" panose="02020603050405020304" pitchFamily="18" charset="0"/>
              </a:rPr>
              <a:t>There is no doubt that the civilization envisioned by </a:t>
            </a:r>
            <a:r>
              <a:rPr lang="en-AU" sz="2400" dirty="0" err="1">
                <a:latin typeface="Source Sans Pro" panose="020B0503030403020204" pitchFamily="34" charset="0"/>
                <a:ea typeface="Times New Roman" panose="02020603050405020304" pitchFamily="18" charset="0"/>
                <a:cs typeface="Times New Roman" panose="02020603050405020304" pitchFamily="18" charset="0"/>
              </a:rPr>
              <a:t>Bahá’u’lláh</a:t>
            </a:r>
            <a:r>
              <a:rPr lang="en-AU" sz="2400" dirty="0">
                <a:latin typeface="Source Sans Pro" panose="020B0503030403020204" pitchFamily="34" charset="0"/>
                <a:ea typeface="Times New Roman" panose="02020603050405020304" pitchFamily="18" charset="0"/>
                <a:cs typeface="Times New Roman" panose="02020603050405020304" pitchFamily="18" charset="0"/>
              </a:rPr>
              <a:t> is a prosperous one, both in its spiritual and material dimensions. To build a prosperous society free from the scourges of injustice and misery, we must all be generous and giving, and transcend the patterns of accumulation and utilization of material means only for the satisfaction of one’s own needs and desires. Generosity is an attribute of the human soul and is independent of the degree of wealth or poverty. A generous soul gives continually for the service of others whether of time, energy or material resources.</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a:spcAft>
                <a:spcPts val="750"/>
              </a:spcAft>
            </a:pPr>
            <a:r>
              <a:rPr lang="en-AU" sz="2400" b="1" dirty="0">
                <a:latin typeface="Source Sans Pro" panose="020B0503030403020204" pitchFamily="34" charset="0"/>
                <a:ea typeface="Times New Roman" panose="02020603050405020304" pitchFamily="18" charset="0"/>
                <a:cs typeface="Times New Roman" panose="02020603050405020304" pitchFamily="18" charset="0"/>
              </a:rPr>
              <a:t>Universal House of Justice (</a:t>
            </a:r>
            <a:r>
              <a:rPr lang="en-AU" sz="2400" b="1" dirty="0" err="1">
                <a:latin typeface="Source Sans Pro" panose="020B0503030403020204" pitchFamily="34" charset="0"/>
                <a:ea typeface="Times New Roman" panose="02020603050405020304" pitchFamily="18" charset="0"/>
                <a:cs typeface="Times New Roman" panose="02020603050405020304" pitchFamily="18" charset="0"/>
              </a:rPr>
              <a:t>Bahá’i</a:t>
            </a:r>
            <a:r>
              <a:rPr lang="en-AU" sz="2400" b="1" dirty="0">
                <a:latin typeface="Source Sans Pro" panose="020B0503030403020204" pitchFamily="34" charset="0"/>
                <a:ea typeface="Times New Roman" panose="02020603050405020304" pitchFamily="18" charset="0"/>
                <a:cs typeface="Times New Roman" panose="02020603050405020304" pitchFamily="18" charset="0"/>
              </a:rPr>
              <a:t> Writings)</a:t>
            </a:r>
            <a:endParaRPr lang="en-AU"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0323162"/>
      </p:ext>
    </p:extLst>
  </p:cSld>
  <p:clrMapOvr>
    <a:masterClrMapping/>
  </p:clrMapOvr>
  <p:timing>
    <p:tnLst>
      <p:par>
        <p:cTn id="1" dur="indefinite" restart="never" nodeType="tmRoot">
          <p:childTnLst>
            <p:seq concurrent="1">
              <p:cTn id="2" repeatCount="indefinite" restart="whenNotActive" fill="hold" evtFilter="cancelBubble" nodeType="interactiveSeq">
                <p:stCondLst>
                  <p:cond delay="indefinite"/>
                  <p:cond evt="onBegin" delay="0">
                    <p:tn val="1"/>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24922 -0.24861" pathEditMode="relative" ptsTypes="AA">
                                      <p:cBhvr>
                                        <p:cTn id="6" dur="30000" fill="hold"/>
                                        <p:tgtEl>
                                          <p:spTgt spid="3"/>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30000" fill="hold"/>
                                        <p:tgtEl>
                                          <p:spTgt spid="3"/>
                                        </p:tgtEl>
                                      </p:cBhvr>
                                      <p:by x="150000" y="150000"/>
                                    </p:animScale>
                                  </p:childTnLst>
                                </p:cTn>
                              </p:par>
                            </p:childTnLst>
                          </p:cTn>
                        </p:par>
                        <p:par>
                          <p:cTn id="9" fill="hold">
                            <p:stCondLst>
                              <p:cond delay="30000"/>
                            </p:stCondLst>
                            <p:childTnLst>
                              <p:par>
                                <p:cTn id="10" presetID="0" presetClass="path" presetSubtype="0" accel="50000" decel="50000" fill="hold" nodeType="afterEffect">
                                  <p:stCondLst>
                                    <p:cond delay="5000"/>
                                  </p:stCondLst>
                                  <p:childTnLst>
                                    <p:animMotion origin="layout" path="M -0.24922 -0.24861 L 0 0" pathEditMode="relative" ptsTypes="AA">
                                      <p:cBhvr>
                                        <p:cTn id="11" dur="30000" fill="hold"/>
                                        <p:tgtEl>
                                          <p:spTgt spid="3"/>
                                        </p:tgtEl>
                                        <p:attrNameLst>
                                          <p:attrName>ppt_x</p:attrName>
                                          <p:attrName>ppt_y</p:attrName>
                                        </p:attrNameLst>
                                      </p:cBhvr>
                                    </p:animMotion>
                                  </p:childTnLst>
                                </p:cTn>
                              </p:par>
                              <p:par>
                                <p:cTn id="12" presetID="6" presetClass="emph" presetSubtype="0" accel="50000" decel="50000" fill="hold" nodeType="withEffect">
                                  <p:stCondLst>
                                    <p:cond delay="5000"/>
                                  </p:stCondLst>
                                  <p:childTnLst>
                                    <p:animScale>
                                      <p:cBhvr>
                                        <p:cTn id="13" dur="30000" fill="hold"/>
                                        <p:tgtEl>
                                          <p:spTgt spid="3"/>
                                        </p:tgtEl>
                                      </p:cBhvr>
                                      <p:by x="150000" y="150000"/>
                                      <p:to x="100000" y="100000"/>
                                    </p:animScale>
                                  </p:childTnLst>
                                </p:cTn>
                              </p:par>
                            </p:childTnLst>
                          </p:cTn>
                        </p:par>
                        <p:par>
                          <p:cTn id="14" fill="hold">
                            <p:stCondLst>
                              <p:cond delay="65000"/>
                            </p:stCondLst>
                            <p:childTnLst>
                              <p:par>
                                <p:cTn id="15" presetID="0" presetClass="path" presetSubtype="0" accel="50000" decel="50000" fill="hold" nodeType="afterEffect">
                                  <p:stCondLst>
                                    <p:cond delay="0"/>
                                  </p:stCondLst>
                                  <p:childTnLst>
                                    <p:animMotion origin="layout" path="M 0 0 L 0 0" pathEditMode="relative" ptsTypes="AA">
                                      <p:cBhvr>
                                        <p:cTn id="16" dur="5000" fill="hold"/>
                                        <p:tgtEl>
                                          <p:spTgt spid="3"/>
                                        </p:tgtEl>
                                        <p:attrNameLst>
                                          <p:attrName>ppt_x</p:attrName>
                                          <p:attrName>ppt_y</p:attrName>
                                        </p:attrNameLst>
                                      </p:cBhvr>
                                    </p:animMotion>
                                  </p:childTnLst>
                                </p:cTn>
                              </p:par>
                            </p:childTnLst>
                          </p:cTn>
                        </p:par>
                      </p:childTnLst>
                    </p:cTn>
                  </p:par>
                </p:childTnLst>
              </p:cTn>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 pomegranate, flower, pink&#10;&#10;Description automatically generated">
            <a:extLst>
              <a:ext uri="{FF2B5EF4-FFF2-40B4-BE49-F238E27FC236}">
                <a16:creationId xmlns:a16="http://schemas.microsoft.com/office/drawing/2014/main" id="{6369DC26-D4CE-784C-BB43-AD00B7BAE8F8}"/>
              </a:ext>
            </a:extLst>
          </p:cNvPr>
          <p:cNvPicPr>
            <a:picLocks noChangeAspect="1"/>
          </p:cNvPicPr>
          <p:nvPr/>
        </p:nvPicPr>
        <p:blipFill rotWithShape="1">
          <a:blip r:embed="rId2"/>
          <a:srcRect t="10000" b="-10000"/>
          <a:stretch/>
        </p:blipFill>
        <p:spPr>
          <a:xfrm>
            <a:off x="0" y="0"/>
            <a:ext cx="12192000" cy="7620000"/>
          </a:xfrm>
          <a:prstGeom prst="rect">
            <a:avLst/>
          </a:prstGeom>
        </p:spPr>
      </p:pic>
      <p:sp>
        <p:nvSpPr>
          <p:cNvPr id="4" name="Rectangle 3">
            <a:extLst>
              <a:ext uri="{FF2B5EF4-FFF2-40B4-BE49-F238E27FC236}">
                <a16:creationId xmlns:a16="http://schemas.microsoft.com/office/drawing/2014/main" id="{8CDA49A4-650A-BD42-9FDA-FAF97569D5A2}"/>
              </a:ext>
            </a:extLst>
          </p:cNvPr>
          <p:cNvSpPr/>
          <p:nvPr/>
        </p:nvSpPr>
        <p:spPr>
          <a:xfrm>
            <a:off x="879987" y="1300212"/>
            <a:ext cx="4311445" cy="4257576"/>
          </a:xfrm>
          <a:prstGeom prst="rect">
            <a:avLst/>
          </a:prstGeom>
        </p:spPr>
        <p:txBody>
          <a:bodyPr wrap="square">
            <a:spAutoFit/>
          </a:bodyPr>
          <a:lstStyle/>
          <a:p>
            <a:pPr>
              <a:spcAft>
                <a:spcPts val="750"/>
              </a:spcAft>
            </a:pPr>
            <a:r>
              <a:rPr lang="en-AU" sz="2400"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O CHILDREN OF DUST! </a:t>
            </a:r>
            <a:br>
              <a:rPr lang="en-AU" sz="2400"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br>
            <a:r>
              <a:rPr lang="en-AU" sz="2400"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Tell the rich of the midnight sighing of the poor, lest heedlessness lead them into the path of destruction, and deprive them of the Tree of Wealth. To give and to be generous are attributes of Mine; well is it with him that </a:t>
            </a:r>
            <a:r>
              <a:rPr lang="en-AU" sz="2400" dirty="0" err="1">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adorneth</a:t>
            </a:r>
            <a:r>
              <a:rPr lang="en-AU" sz="2400"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 himself with My virtues.</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a:spcAft>
                <a:spcPts val="750"/>
              </a:spcAft>
            </a:pPr>
            <a:r>
              <a:rPr lang="en-AU" sz="2400" b="1"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Baha’u’llah (</a:t>
            </a:r>
            <a:r>
              <a:rPr lang="en-AU" sz="2400" b="1" dirty="0" err="1">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Bahá’i</a:t>
            </a:r>
            <a:r>
              <a:rPr lang="en-AU" sz="2400" b="1"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 Writings)</a:t>
            </a:r>
            <a:endParaRPr lang="en-AU"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2611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ird sitting on a branch&#10;&#10;Description automatically generated">
            <a:extLst>
              <a:ext uri="{FF2B5EF4-FFF2-40B4-BE49-F238E27FC236}">
                <a16:creationId xmlns:a16="http://schemas.microsoft.com/office/drawing/2014/main" id="{5DA1AEA1-0282-9241-8214-5168BCFF87D2}"/>
              </a:ext>
            </a:extLst>
          </p:cNvPr>
          <p:cNvPicPr>
            <a:picLocks noChangeAspect="1"/>
          </p:cNvPicPr>
          <p:nvPr/>
        </p:nvPicPr>
        <p:blipFill rotWithShape="1">
          <a:blip r:embed="rId2"/>
          <a:srcRect t="15028"/>
          <a:stretch/>
        </p:blipFill>
        <p:spPr>
          <a:xfrm>
            <a:off x="0" y="-1"/>
            <a:ext cx="12192000" cy="6858001"/>
          </a:xfrm>
          <a:prstGeom prst="rect">
            <a:avLst/>
          </a:prstGeom>
        </p:spPr>
      </p:pic>
      <p:sp>
        <p:nvSpPr>
          <p:cNvPr id="4" name="Rectangle 3">
            <a:extLst>
              <a:ext uri="{FF2B5EF4-FFF2-40B4-BE49-F238E27FC236}">
                <a16:creationId xmlns:a16="http://schemas.microsoft.com/office/drawing/2014/main" id="{7D0F404E-49B9-4E44-8E65-1F4E12A0F537}"/>
              </a:ext>
            </a:extLst>
          </p:cNvPr>
          <p:cNvSpPr/>
          <p:nvPr/>
        </p:nvSpPr>
        <p:spPr>
          <a:xfrm>
            <a:off x="732503" y="3734251"/>
            <a:ext cx="4709652" cy="2780248"/>
          </a:xfrm>
          <a:prstGeom prst="rect">
            <a:avLst/>
          </a:prstGeom>
        </p:spPr>
        <p:txBody>
          <a:bodyPr wrap="square">
            <a:spAutoFit/>
          </a:bodyPr>
          <a:lstStyle/>
          <a:p>
            <a:pPr>
              <a:spcAft>
                <a:spcPts val="750"/>
              </a:spcAft>
            </a:pPr>
            <a:r>
              <a:rPr lang="en-AU" sz="28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Every man must decide whether he will walk in the light of creative altruism or in the darkness of destructive selfishness.</a:t>
            </a:r>
          </a:p>
          <a:p>
            <a:pPr>
              <a:spcAft>
                <a:spcPts val="750"/>
              </a:spcAft>
            </a:pPr>
            <a:r>
              <a:rPr lang="en-AU" sz="2800" b="1"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Martin Luther King, Jr.</a:t>
            </a:r>
            <a:endParaRPr lang="en-AU"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2153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ut in half&#10;&#10;Description automatically generated">
            <a:extLst>
              <a:ext uri="{FF2B5EF4-FFF2-40B4-BE49-F238E27FC236}">
                <a16:creationId xmlns:a16="http://schemas.microsoft.com/office/drawing/2014/main" id="{9B7C2AF8-30BA-9A40-A379-FBF38FDEAA9B}"/>
              </a:ext>
            </a:extLst>
          </p:cNvPr>
          <p:cNvPicPr>
            <a:picLocks noChangeAspect="1"/>
          </p:cNvPicPr>
          <p:nvPr/>
        </p:nvPicPr>
        <p:blipFill rotWithShape="1">
          <a:blip r:embed="rId2"/>
          <a:srcRect t="17113" r="17113"/>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A9D11C2-A89B-CA4C-A5BD-31EE6F3CC933}"/>
              </a:ext>
            </a:extLst>
          </p:cNvPr>
          <p:cNvSpPr/>
          <p:nvPr/>
        </p:nvSpPr>
        <p:spPr>
          <a:xfrm>
            <a:off x="688258" y="822446"/>
            <a:ext cx="4975122" cy="4996240"/>
          </a:xfrm>
          <a:prstGeom prst="rect">
            <a:avLst/>
          </a:prstGeom>
        </p:spPr>
        <p:txBody>
          <a:bodyPr wrap="square">
            <a:spAutoFit/>
          </a:bodyPr>
          <a:lstStyle/>
          <a:p>
            <a:pPr>
              <a:spcAft>
                <a:spcPts val="750"/>
              </a:spcAft>
            </a:pPr>
            <a:r>
              <a:rPr lang="en-AU" sz="2400"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And the </a:t>
            </a:r>
            <a:r>
              <a:rPr lang="en-AU" sz="2400" dirty="0" err="1">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honor</a:t>
            </a:r>
            <a:r>
              <a:rPr lang="en-AU" sz="2400"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 and distinction of the individual consist in this, that he among all the world’s multitudes should become a source of social good. Is any larger bounty conceivable than this, that an individual, looking within himself, should find that by the confirming grace of God he has become the cause of peace and well-being, of happiness and advantage to his fellow men?</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a:spcAft>
                <a:spcPts val="750"/>
              </a:spcAft>
            </a:pPr>
            <a:r>
              <a:rPr lang="en-AU" sz="2400" b="1"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‘Abdu’l-Bahá (</a:t>
            </a:r>
            <a:r>
              <a:rPr lang="en-AU" sz="2400" b="1" dirty="0" err="1">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Bahá’i</a:t>
            </a:r>
            <a:r>
              <a:rPr lang="en-AU" sz="2400" b="1" dirty="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rPr>
              <a:t> Writings)</a:t>
            </a:r>
            <a:endParaRPr lang="en-AU"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495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persons hand&#10;&#10;Description automatically generated">
            <a:extLst>
              <a:ext uri="{FF2B5EF4-FFF2-40B4-BE49-F238E27FC236}">
                <a16:creationId xmlns:a16="http://schemas.microsoft.com/office/drawing/2014/main" id="{D98B891D-2136-5843-BA09-E6CEFDD59A3E}"/>
              </a:ext>
            </a:extLst>
          </p:cNvPr>
          <p:cNvPicPr>
            <a:picLocks noChangeAspect="1"/>
          </p:cNvPicPr>
          <p:nvPr/>
        </p:nvPicPr>
        <p:blipFill rotWithShape="1">
          <a:blip r:embed="rId2"/>
          <a:srcRect b="19929"/>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10C90553-C21B-7040-823D-B13AF82DDB59}"/>
              </a:ext>
            </a:extLst>
          </p:cNvPr>
          <p:cNvSpPr/>
          <p:nvPr/>
        </p:nvSpPr>
        <p:spPr>
          <a:xfrm>
            <a:off x="216309" y="556297"/>
            <a:ext cx="5879691" cy="1918474"/>
          </a:xfrm>
          <a:prstGeom prst="rect">
            <a:avLst/>
          </a:prstGeom>
        </p:spPr>
        <p:txBody>
          <a:bodyPr wrap="square">
            <a:spAutoFit/>
          </a:bodyPr>
          <a:lstStyle/>
          <a:p>
            <a:pPr>
              <a:spcAft>
                <a:spcPts val="750"/>
              </a:spcAft>
            </a:pPr>
            <a:r>
              <a:rPr lang="en-AU" sz="2800"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Man’s merit lieth in service and virtue and not in the pageantry of wealth and riches.</a:t>
            </a:r>
            <a:endParaRPr lang="en-AU"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spcAft>
                <a:spcPts val="750"/>
              </a:spcAft>
            </a:pPr>
            <a:r>
              <a:rPr lang="en-AU" sz="2800" b="1"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Baha’u’llah (</a:t>
            </a:r>
            <a:r>
              <a:rPr lang="en-AU" sz="2800" b="1" dirty="0" err="1">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Bahá’i</a:t>
            </a:r>
            <a:r>
              <a:rPr lang="en-AU" sz="2800" b="1" dirty="0">
                <a:solidFill>
                  <a:schemeClr val="bg1"/>
                </a:solidFill>
                <a:latin typeface="Source Sans Pro" panose="020B0503030403020204" pitchFamily="34" charset="0"/>
                <a:ea typeface="Times New Roman" panose="02020603050405020304" pitchFamily="18" charset="0"/>
                <a:cs typeface="Times New Roman" panose="02020603050405020304" pitchFamily="18" charset="0"/>
              </a:rPr>
              <a:t> Writings)</a:t>
            </a:r>
            <a:endParaRPr lang="en-AU"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4435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675</Words>
  <Application>Microsoft Macintosh PowerPoint</Application>
  <PresentationFormat>Widescreen</PresentationFormat>
  <Paragraphs>20</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 Khosh</dc:creator>
  <cp:lastModifiedBy>Stefan Khosh</cp:lastModifiedBy>
  <cp:revision>1</cp:revision>
  <dcterms:created xsi:type="dcterms:W3CDTF">2020-04-06T12:03:40Z</dcterms:created>
  <dcterms:modified xsi:type="dcterms:W3CDTF">2020-04-06T12:07:39Z</dcterms:modified>
</cp:coreProperties>
</file>