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4" r:id="rId7"/>
    <p:sldId id="262" r:id="rId8"/>
    <p:sldId id="263" r:id="rId9"/>
    <p:sldId id="261"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9"/>
  </p:normalViewPr>
  <p:slideViewPr>
    <p:cSldViewPr snapToGrid="0" snapToObjects="1">
      <p:cViewPr varScale="1">
        <p:scale>
          <a:sx n="103" d="100"/>
          <a:sy n="103" d="100"/>
        </p:scale>
        <p:origin x="8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C4B562-5A10-8F4D-BA3A-67B2FB4623D0}" type="datetimeFigureOut">
              <a:rPr lang="en-US" smtClean="0"/>
              <a:t>4/28/20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7FCCD-CB91-7344-9A8B-ACE3E023627B}" type="slidenum">
              <a:rPr lang="en-US" smtClean="0"/>
              <a:t>‹#›</a:t>
            </a:fld>
            <a:endParaRPr lang="en-US"/>
          </a:p>
        </p:txBody>
      </p:sp>
    </p:spTree>
    <p:extLst>
      <p:ext uri="{BB962C8B-B14F-4D97-AF65-F5344CB8AC3E}">
        <p14:creationId xmlns:p14="http://schemas.microsoft.com/office/powerpoint/2010/main" val="1386720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27FCCD-CB91-7344-9A8B-ACE3E023627B}" type="slidenum">
              <a:rPr lang="en-US" smtClean="0"/>
              <a:t>10</a:t>
            </a:fld>
            <a:endParaRPr lang="en-US"/>
          </a:p>
        </p:txBody>
      </p:sp>
    </p:spTree>
    <p:extLst>
      <p:ext uri="{BB962C8B-B14F-4D97-AF65-F5344CB8AC3E}">
        <p14:creationId xmlns:p14="http://schemas.microsoft.com/office/powerpoint/2010/main" val="3749285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68A8-4F50-B74A-857C-9A03B0D3ED5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1A70AF9-59A7-0141-8F60-BF9B68E9F6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EFEE8DC-B2C0-A948-AD1B-1C652F7A3CCC}"/>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5" name="Footer Placeholder 4">
            <a:extLst>
              <a:ext uri="{FF2B5EF4-FFF2-40B4-BE49-F238E27FC236}">
                <a16:creationId xmlns:a16="http://schemas.microsoft.com/office/drawing/2014/main" id="{D8732778-EC26-6340-AF85-BD8A955A9B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68D835-2330-984F-B7D8-90EBC356F084}"/>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757705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D344F-C40D-BA47-A613-347EB1B915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D4C4932-CE98-604F-A61D-721471F17D6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766AD72-8528-7649-9601-0EA4D4E2F88A}"/>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5" name="Footer Placeholder 4">
            <a:extLst>
              <a:ext uri="{FF2B5EF4-FFF2-40B4-BE49-F238E27FC236}">
                <a16:creationId xmlns:a16="http://schemas.microsoft.com/office/drawing/2014/main" id="{298FC67E-9B44-864C-87BD-1141258BE7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34D759-32A8-CD46-9028-6EBFEABF7EBB}"/>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2368541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99477-4808-2549-916C-87B9C559C98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B95F025-B718-464D-84C4-BC79AF1924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C7DE251-ACEE-9D4F-BAD2-82FD3A0A4782}"/>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5" name="Footer Placeholder 4">
            <a:extLst>
              <a:ext uri="{FF2B5EF4-FFF2-40B4-BE49-F238E27FC236}">
                <a16:creationId xmlns:a16="http://schemas.microsoft.com/office/drawing/2014/main" id="{65969EAE-3A2D-DA49-92BD-2A0A555F87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C32190-AEFE-084B-963A-4F00D9E91E43}"/>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2591767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26F58-CB4E-C540-9DEB-8CE2B126A4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6146105-4477-A343-B7EF-7AC098DA59C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89CF316-72F7-A240-97BA-BF2709A61EA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A8EB95C-D790-4940-ABDC-F683ED303713}"/>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6" name="Footer Placeholder 5">
            <a:extLst>
              <a:ext uri="{FF2B5EF4-FFF2-40B4-BE49-F238E27FC236}">
                <a16:creationId xmlns:a16="http://schemas.microsoft.com/office/drawing/2014/main" id="{C8292EF6-D9ED-2B41-A648-FE322FC701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A28F47-D0B2-DF40-B1D9-B8654630CFBB}"/>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594044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E7B56-7456-A44F-B7C0-32A954640E4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19F075E-3A06-B946-857C-B8577F7314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4228E2A-E541-EB43-BE5F-EB00CE2B4FC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849353B-07E4-5C44-A22D-757E8C26DD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4F8762F-3B77-4A44-BB50-719B3EE4DA9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19E05C3-2C55-C64E-A9A6-E998BDF4CDB5}"/>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8" name="Footer Placeholder 7">
            <a:extLst>
              <a:ext uri="{FF2B5EF4-FFF2-40B4-BE49-F238E27FC236}">
                <a16:creationId xmlns:a16="http://schemas.microsoft.com/office/drawing/2014/main" id="{F4AEEEDE-DDA6-4248-B532-3DE1F1DE37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D02FB8-CCB2-A249-954D-2FEF055E1571}"/>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951927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D504B-E4E8-8E44-86A1-EF0523169EC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86C6574-5EC5-B145-8AB3-8F01AA3ED60C}"/>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4" name="Footer Placeholder 3">
            <a:extLst>
              <a:ext uri="{FF2B5EF4-FFF2-40B4-BE49-F238E27FC236}">
                <a16:creationId xmlns:a16="http://schemas.microsoft.com/office/drawing/2014/main" id="{B1442088-9E25-FF4D-8E2A-02EC643A5A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5E5FD8-217E-DC49-BD19-E1E4656FA85F}"/>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2820202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12BD04-7CEE-0A40-9E99-FBD53D8CCB4C}"/>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3" name="Footer Placeholder 2">
            <a:extLst>
              <a:ext uri="{FF2B5EF4-FFF2-40B4-BE49-F238E27FC236}">
                <a16:creationId xmlns:a16="http://schemas.microsoft.com/office/drawing/2014/main" id="{D117D7D6-A432-1240-B1A3-CF7ED26845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FE8A444-1926-B845-96B3-03957A92A1E8}"/>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891957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8407-F185-714B-B77B-44481107B2C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D91C5D5-8DB0-3345-A7B5-DAC18FB76E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7DA6975-0113-F940-8239-FFFFFDB262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4B9622-BD49-4344-AF1B-D98F38E8A5C2}"/>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6" name="Footer Placeholder 5">
            <a:extLst>
              <a:ext uri="{FF2B5EF4-FFF2-40B4-BE49-F238E27FC236}">
                <a16:creationId xmlns:a16="http://schemas.microsoft.com/office/drawing/2014/main" id="{4D43ADA3-6BCF-8843-BAF4-F673B0E4F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976358-FC05-4244-8948-441427DACCDC}"/>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3265621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0EB42-4BD1-8F4E-8DB2-045FA9DC0CD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4E42C0F-B55D-F34D-B5A2-3B9E57A3F2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24FCF8-4E4E-E14E-8E2C-1D22EABBA4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E8A48D6-9D39-414D-AF98-6F0B54D9FF5B}"/>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6" name="Footer Placeholder 5">
            <a:extLst>
              <a:ext uri="{FF2B5EF4-FFF2-40B4-BE49-F238E27FC236}">
                <a16:creationId xmlns:a16="http://schemas.microsoft.com/office/drawing/2014/main" id="{AF1F0798-6DD8-E349-B3A8-18D848C854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58EF8D-CCC3-D44D-9EC3-51635F7E793A}"/>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676009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09B60-DC97-4C43-B562-F287920A3E5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0BFD150-D24F-BB41-A0C6-D3AD7C096EF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14EB43-08D3-4D4C-84D9-422C7ECA35BF}"/>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5" name="Footer Placeholder 4">
            <a:extLst>
              <a:ext uri="{FF2B5EF4-FFF2-40B4-BE49-F238E27FC236}">
                <a16:creationId xmlns:a16="http://schemas.microsoft.com/office/drawing/2014/main" id="{15A7EB73-618D-9C4B-86EE-B5E0611FA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0DE45-68C5-9C4C-A35F-19C9EE515E84}"/>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684238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72092-E626-984C-92FB-2431F39E63B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C074380-9A3A-2E43-A359-C3E97C1F4EB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F081333-D73C-8643-B73C-E333494E581D}"/>
              </a:ext>
            </a:extLst>
          </p:cNvPr>
          <p:cNvSpPr>
            <a:spLocks noGrp="1"/>
          </p:cNvSpPr>
          <p:nvPr>
            <p:ph type="dt" sz="half" idx="10"/>
          </p:nvPr>
        </p:nvSpPr>
        <p:spPr/>
        <p:txBody>
          <a:bodyPr/>
          <a:lstStyle/>
          <a:p>
            <a:fld id="{E69C0142-1008-FF47-9295-50587F7AE848}" type="datetimeFigureOut">
              <a:rPr lang="en-US" smtClean="0"/>
              <a:t>4/28/20</a:t>
            </a:fld>
            <a:endParaRPr lang="en-US"/>
          </a:p>
        </p:txBody>
      </p:sp>
      <p:sp>
        <p:nvSpPr>
          <p:cNvPr id="5" name="Footer Placeholder 4">
            <a:extLst>
              <a:ext uri="{FF2B5EF4-FFF2-40B4-BE49-F238E27FC236}">
                <a16:creationId xmlns:a16="http://schemas.microsoft.com/office/drawing/2014/main" id="{B4B837C3-2FDA-A14F-914B-E164E42ADE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51294E-C492-2F45-BF0F-153E607B3C31}"/>
              </a:ext>
            </a:extLst>
          </p:cNvPr>
          <p:cNvSpPr>
            <a:spLocks noGrp="1"/>
          </p:cNvSpPr>
          <p:nvPr>
            <p:ph type="sldNum" sz="quarter" idx="12"/>
          </p:nvPr>
        </p:nvSpPr>
        <p:spPr/>
        <p:txBody>
          <a:bodyPr/>
          <a:lstStyle/>
          <a:p>
            <a:fld id="{A8F5A61C-548B-774E-B54A-D34915CC469B}" type="slidenum">
              <a:rPr lang="en-US" smtClean="0"/>
              <a:t>‹#›</a:t>
            </a:fld>
            <a:endParaRPr lang="en-US"/>
          </a:p>
        </p:txBody>
      </p:sp>
    </p:spTree>
    <p:extLst>
      <p:ext uri="{BB962C8B-B14F-4D97-AF65-F5344CB8AC3E}">
        <p14:creationId xmlns:p14="http://schemas.microsoft.com/office/powerpoint/2010/main" val="509859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794D0-C1D6-8248-8D09-68FB08125C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CDB514-8C17-B346-8C92-7EFBC31F49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A33D9BF-087B-C54D-808F-FDA205F757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C0142-1008-FF47-9295-50587F7AE848}" type="datetimeFigureOut">
              <a:rPr lang="en-US" smtClean="0"/>
              <a:t>4/28/20</a:t>
            </a:fld>
            <a:endParaRPr lang="en-US"/>
          </a:p>
        </p:txBody>
      </p:sp>
      <p:sp>
        <p:nvSpPr>
          <p:cNvPr id="5" name="Footer Placeholder 4">
            <a:extLst>
              <a:ext uri="{FF2B5EF4-FFF2-40B4-BE49-F238E27FC236}">
                <a16:creationId xmlns:a16="http://schemas.microsoft.com/office/drawing/2014/main" id="{C5BAC7E9-BC20-5D4C-B1D2-5F9DDBC8A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25584F-0284-CC47-9031-B21E4B85E5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F5A61C-548B-774E-B54A-D34915CC469B}" type="slidenum">
              <a:rPr lang="en-US" smtClean="0"/>
              <a:t>‹#›</a:t>
            </a:fld>
            <a:endParaRPr lang="en-US"/>
          </a:p>
        </p:txBody>
      </p:sp>
    </p:spTree>
    <p:extLst>
      <p:ext uri="{BB962C8B-B14F-4D97-AF65-F5344CB8AC3E}">
        <p14:creationId xmlns:p14="http://schemas.microsoft.com/office/powerpoint/2010/main" val="2277540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table, glass, indoor, sitting&#10;&#10;Description automatically generated">
            <a:extLst>
              <a:ext uri="{FF2B5EF4-FFF2-40B4-BE49-F238E27FC236}">
                <a16:creationId xmlns:a16="http://schemas.microsoft.com/office/drawing/2014/main" id="{BBEBF376-48CA-BE48-BF6E-463162514359}"/>
              </a:ext>
            </a:extLst>
          </p:cNvPr>
          <p:cNvPicPr>
            <a:picLocks noChangeAspect="1"/>
          </p:cNvPicPr>
          <p:nvPr/>
        </p:nvPicPr>
        <p:blipFill rotWithShape="1">
          <a:blip r:embed="rId2"/>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2B2E845C-2FCE-874F-93C7-2EBB2CCC1D44}"/>
              </a:ext>
            </a:extLst>
          </p:cNvPr>
          <p:cNvSpPr/>
          <p:nvPr/>
        </p:nvSpPr>
        <p:spPr>
          <a:xfrm>
            <a:off x="175054" y="2741819"/>
            <a:ext cx="6404147" cy="3477875"/>
          </a:xfrm>
          <a:prstGeom prst="rect">
            <a:avLst/>
          </a:prstGeom>
        </p:spPr>
        <p:txBody>
          <a:bodyPr wrap="square">
            <a:spAutoFit/>
          </a:bodyPr>
          <a:lstStyle/>
          <a:p>
            <a:r>
              <a:rPr lang="en-AU" sz="2000" b="0" i="0" u="none" strike="noStrike" dirty="0" err="1">
                <a:solidFill>
                  <a:schemeClr val="bg1"/>
                </a:solidFill>
                <a:effectLst/>
                <a:latin typeface="Arial" panose="020B0604020202020204" pitchFamily="34" charset="0"/>
                <a:cs typeface="Arial" panose="020B0604020202020204" pitchFamily="34" charset="0"/>
              </a:rPr>
              <a:t>Bahá’u’lláh</a:t>
            </a:r>
            <a:r>
              <a:rPr lang="en-AU" sz="2000" b="0" i="0" u="none" strike="noStrike" dirty="0">
                <a:solidFill>
                  <a:schemeClr val="bg1"/>
                </a:solidFill>
                <a:effectLst/>
                <a:latin typeface="Arial" panose="020B0604020202020204" pitchFamily="34" charset="0"/>
                <a:cs typeface="Arial" panose="020B0604020202020204" pitchFamily="34" charset="0"/>
              </a:rPr>
              <a:t> taught the Oneness of humanity; </a:t>
            </a:r>
          </a:p>
          <a:p>
            <a:r>
              <a:rPr lang="en-AU" sz="2000" b="0" i="0" u="none" strike="noStrike" dirty="0">
                <a:solidFill>
                  <a:schemeClr val="bg1"/>
                </a:solidFill>
                <a:effectLst/>
                <a:latin typeface="Arial" panose="020B0604020202020204" pitchFamily="34" charset="0"/>
                <a:cs typeface="Arial" panose="020B0604020202020204" pitchFamily="34" charset="0"/>
              </a:rPr>
              <a:t>that is to say, all the children of men are under </a:t>
            </a:r>
          </a:p>
          <a:p>
            <a:r>
              <a:rPr lang="en-AU" sz="2000" b="0" i="0" u="none" strike="noStrike" dirty="0">
                <a:solidFill>
                  <a:schemeClr val="bg1"/>
                </a:solidFill>
                <a:effectLst/>
                <a:latin typeface="Arial" panose="020B0604020202020204" pitchFamily="34" charset="0"/>
                <a:cs typeface="Arial" panose="020B0604020202020204" pitchFamily="34" charset="0"/>
              </a:rPr>
              <a:t>the mercy of the Great God. They are the sons of </a:t>
            </a:r>
          </a:p>
          <a:p>
            <a:r>
              <a:rPr lang="en-AU" sz="2000" b="0" i="0" u="none" strike="noStrike" dirty="0">
                <a:solidFill>
                  <a:schemeClr val="bg1"/>
                </a:solidFill>
                <a:effectLst/>
                <a:latin typeface="Arial" panose="020B0604020202020204" pitchFamily="34" charset="0"/>
                <a:cs typeface="Arial" panose="020B0604020202020204" pitchFamily="34" charset="0"/>
              </a:rPr>
              <a:t>one God; they are trained by God. He has placed </a:t>
            </a:r>
          </a:p>
          <a:p>
            <a:r>
              <a:rPr lang="en-AU" sz="2000" b="0" i="0" u="none" strike="noStrike" dirty="0">
                <a:solidFill>
                  <a:schemeClr val="bg1"/>
                </a:solidFill>
                <a:effectLst/>
                <a:latin typeface="Arial" panose="020B0604020202020204" pitchFamily="34" charset="0"/>
                <a:cs typeface="Arial" panose="020B0604020202020204" pitchFamily="34" charset="0"/>
              </a:rPr>
              <a:t>the crown of humanity on the head of every one of </a:t>
            </a:r>
          </a:p>
          <a:p>
            <a:r>
              <a:rPr lang="en-AU" sz="2000" b="0" i="0" u="none" strike="noStrike" dirty="0">
                <a:solidFill>
                  <a:schemeClr val="bg1"/>
                </a:solidFill>
                <a:effectLst/>
                <a:latin typeface="Arial" panose="020B0604020202020204" pitchFamily="34" charset="0"/>
                <a:cs typeface="Arial" panose="020B0604020202020204" pitchFamily="34" charset="0"/>
              </a:rPr>
              <a:t>the servants of God. Therefore all nations and </a:t>
            </a:r>
          </a:p>
          <a:p>
            <a:r>
              <a:rPr lang="en-AU" sz="2000" b="0" i="0" u="none" strike="noStrike" dirty="0">
                <a:solidFill>
                  <a:schemeClr val="bg1"/>
                </a:solidFill>
                <a:effectLst/>
                <a:latin typeface="Arial" panose="020B0604020202020204" pitchFamily="34" charset="0"/>
                <a:cs typeface="Arial" panose="020B0604020202020204" pitchFamily="34" charset="0"/>
              </a:rPr>
              <a:t>peoples must consider themselves brethren. They are all descendants from Adam. They are the branches, leaves, flowers and fruits of One Tree. They are pearls from one shell.</a:t>
            </a:r>
          </a:p>
          <a:p>
            <a:r>
              <a:rPr lang="en-AU" sz="2000" b="1" i="0" u="none" strike="noStrike" dirty="0">
                <a:solidFill>
                  <a:schemeClr val="bg1"/>
                </a:solidFill>
                <a:effectLst/>
                <a:latin typeface="Arial" panose="020B0604020202020204" pitchFamily="34" charset="0"/>
                <a:cs typeface="Arial" panose="020B0604020202020204" pitchFamily="34" charset="0"/>
              </a:rPr>
              <a:t>‘</a:t>
            </a:r>
            <a:r>
              <a:rPr lang="en-AU" sz="2000" b="1" i="0" u="none" strike="noStrike" dirty="0" err="1">
                <a:solidFill>
                  <a:schemeClr val="bg1"/>
                </a:solidFill>
                <a:effectLst/>
                <a:latin typeface="Arial" panose="020B0604020202020204" pitchFamily="34" charset="0"/>
                <a:cs typeface="Arial" panose="020B0604020202020204" pitchFamily="34" charset="0"/>
              </a:rPr>
              <a:t>Abdu’l-Bahá</a:t>
            </a:r>
            <a:endParaRPr lang="en-AU" sz="2000" b="1"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46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unset over a body of water&#10;&#10;Description automatically generated">
            <a:extLst>
              <a:ext uri="{FF2B5EF4-FFF2-40B4-BE49-F238E27FC236}">
                <a16:creationId xmlns:a16="http://schemas.microsoft.com/office/drawing/2014/main" id="{6DB9F43B-85EF-1347-8013-3E9287DB8DA6}"/>
              </a:ext>
            </a:extLst>
          </p:cNvPr>
          <p:cNvPicPr>
            <a:picLocks noChangeAspect="1"/>
          </p:cNvPicPr>
          <p:nvPr/>
        </p:nvPicPr>
        <p:blipFill rotWithShape="1">
          <a:blip r:embed="rId2"/>
          <a:srcRect t="10000"/>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6C525B97-486D-B54F-8B86-D960662B5C40}"/>
              </a:ext>
            </a:extLst>
          </p:cNvPr>
          <p:cNvSpPr/>
          <p:nvPr/>
        </p:nvSpPr>
        <p:spPr>
          <a:xfrm>
            <a:off x="1171575" y="790227"/>
            <a:ext cx="6143626" cy="1569660"/>
          </a:xfrm>
          <a:prstGeom prst="rect">
            <a:avLst/>
          </a:prstGeom>
        </p:spPr>
        <p:txBody>
          <a:bodyPr wrap="square">
            <a:spAutoFit/>
          </a:bodyPr>
          <a:lstStyle/>
          <a:p>
            <a:pPr fontAlgn="base"/>
            <a:r>
              <a:rPr lang="en-AU" sz="2400" dirty="0">
                <a:solidFill>
                  <a:schemeClr val="bg1"/>
                </a:solidFill>
                <a:effectLst/>
                <a:latin typeface="Arial" panose="020B0604020202020204" pitchFamily="34" charset="0"/>
                <a:cs typeface="Arial" panose="020B0604020202020204" pitchFamily="34" charset="0"/>
              </a:rPr>
              <a:t>The well-being of mankind, its peace and security, are unattainable unless and until its unity is firmly established.</a:t>
            </a:r>
          </a:p>
          <a:p>
            <a:pPr fontAlgn="base"/>
            <a:r>
              <a:rPr lang="en-AU" sz="2400" b="1" dirty="0">
                <a:solidFill>
                  <a:schemeClr val="bg1"/>
                </a:solidFill>
                <a:effectLst/>
                <a:latin typeface="Arial" panose="020B0604020202020204" pitchFamily="34" charset="0"/>
                <a:cs typeface="Arial" panose="020B0604020202020204" pitchFamily="34" charset="0"/>
              </a:rPr>
              <a:t>Baha’u’llah</a:t>
            </a:r>
          </a:p>
        </p:txBody>
      </p:sp>
    </p:spTree>
    <p:extLst>
      <p:ext uri="{BB962C8B-B14F-4D97-AF65-F5344CB8AC3E}">
        <p14:creationId xmlns:p14="http://schemas.microsoft.com/office/powerpoint/2010/main" val="2176174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sitting, dark, light, star&#10;&#10;Description automatically generated">
            <a:extLst>
              <a:ext uri="{FF2B5EF4-FFF2-40B4-BE49-F238E27FC236}">
                <a16:creationId xmlns:a16="http://schemas.microsoft.com/office/drawing/2014/main" id="{FB2BA836-BCB6-0F42-B510-EA7489239087}"/>
              </a:ext>
            </a:extLst>
          </p:cNvPr>
          <p:cNvPicPr>
            <a:picLocks noChangeAspect="1"/>
          </p:cNvPicPr>
          <p:nvPr/>
        </p:nvPicPr>
        <p:blipFill rotWithShape="1">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BF43FAAA-9C49-9147-8164-50B8B61C6DB8}"/>
              </a:ext>
            </a:extLst>
          </p:cNvPr>
          <p:cNvSpPr/>
          <p:nvPr/>
        </p:nvSpPr>
        <p:spPr>
          <a:xfrm>
            <a:off x="811426" y="1825363"/>
            <a:ext cx="7183395" cy="2308324"/>
          </a:xfrm>
          <a:prstGeom prst="rect">
            <a:avLst/>
          </a:prstGeom>
        </p:spPr>
        <p:txBody>
          <a:bodyPr wrap="square">
            <a:spAutoFit/>
          </a:bodyPr>
          <a:lstStyle/>
          <a:p>
            <a:pPr algn="ctr" fontAlgn="base"/>
            <a:r>
              <a:rPr lang="en-AU" sz="2400" b="0" i="0" u="none" strike="noStrike" dirty="0">
                <a:solidFill>
                  <a:schemeClr val="bg1"/>
                </a:solidFill>
                <a:effectLst/>
                <a:latin typeface="Arial" panose="020B0604020202020204" pitchFamily="34" charset="0"/>
                <a:cs typeface="Arial" panose="020B0604020202020204" pitchFamily="34" charset="0"/>
              </a:rPr>
              <a:t>A person experiences life as something separated from the rest - a kind of optical delusion of consciousness. Our task must be to free ourselves from this self-imposed prison, and through compassion, to find the reality of Oneness.</a:t>
            </a:r>
          </a:p>
          <a:p>
            <a:pPr algn="ctr" fontAlgn="base"/>
            <a:r>
              <a:rPr lang="en-AU" sz="2400" b="1" i="0" u="none" strike="noStrike" dirty="0">
                <a:solidFill>
                  <a:schemeClr val="bg1"/>
                </a:solidFill>
                <a:effectLst/>
                <a:latin typeface="Arial" panose="020B0604020202020204" pitchFamily="34" charset="0"/>
                <a:cs typeface="Arial" panose="020B0604020202020204" pitchFamily="34" charset="0"/>
              </a:rPr>
              <a:t>Albert Einstein</a:t>
            </a:r>
            <a:endParaRPr lang="en-AU" sz="2400" b="0"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446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86FA94-0149-F44F-A1EA-8D1361889158}"/>
              </a:ext>
            </a:extLst>
          </p:cNvPr>
          <p:cNvPicPr>
            <a:picLocks noChangeAspect="1"/>
          </p:cNvPicPr>
          <p:nvPr/>
        </p:nvPicPr>
        <p:blipFill rotWithShape="1">
          <a:blip r:embed="rId2"/>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325112E6-E4F8-B842-A8BD-931AF87E95D9}"/>
              </a:ext>
            </a:extLst>
          </p:cNvPr>
          <p:cNvSpPr/>
          <p:nvPr/>
        </p:nvSpPr>
        <p:spPr>
          <a:xfrm>
            <a:off x="2667643" y="2146639"/>
            <a:ext cx="6096000" cy="1938992"/>
          </a:xfrm>
          <a:prstGeom prst="rect">
            <a:avLst/>
          </a:prstGeom>
        </p:spPr>
        <p:txBody>
          <a:bodyPr>
            <a:spAutoFit/>
          </a:bodyPr>
          <a:lstStyle/>
          <a:p>
            <a:pPr algn="ctr" fontAlgn="base"/>
            <a:r>
              <a:rPr lang="en-AU" sz="2400" b="0" i="0" u="none" strike="noStrike" dirty="0">
                <a:effectLst/>
                <a:latin typeface="Arial" panose="020B0604020202020204" pitchFamily="34" charset="0"/>
                <a:cs typeface="Arial" panose="020B0604020202020204" pitchFamily="34" charset="0"/>
              </a:rPr>
              <a:t>It is not for him to pride himself who loveth his own country, but rather for him who loveth the whole world. The earth is but one country, and mankind its citizens. </a:t>
            </a:r>
          </a:p>
          <a:p>
            <a:pPr algn="ctr"/>
            <a:r>
              <a:rPr lang="en-AU" sz="2400" b="1" dirty="0">
                <a:latin typeface="Arial" panose="020B0604020202020204" pitchFamily="34" charset="0"/>
                <a:cs typeface="Arial" panose="020B0604020202020204" pitchFamily="34" charset="0"/>
              </a:rPr>
              <a:t>Baha’u’llah</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9766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outdoor, nature, mountain, man&#10;&#10;Description automatically generated">
            <a:extLst>
              <a:ext uri="{FF2B5EF4-FFF2-40B4-BE49-F238E27FC236}">
                <a16:creationId xmlns:a16="http://schemas.microsoft.com/office/drawing/2014/main" id="{702AFC44-40AD-2F4A-95D5-39D31C6D949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E2BE2F29-81F1-3649-A427-0FB94F610B08}"/>
              </a:ext>
            </a:extLst>
          </p:cNvPr>
          <p:cNvSpPr/>
          <p:nvPr/>
        </p:nvSpPr>
        <p:spPr>
          <a:xfrm>
            <a:off x="358346" y="457876"/>
            <a:ext cx="8130745" cy="4154984"/>
          </a:xfrm>
          <a:prstGeom prst="rect">
            <a:avLst/>
          </a:prstGeom>
        </p:spPr>
        <p:txBody>
          <a:bodyPr wrap="square">
            <a:spAutoFit/>
          </a:bodyPr>
          <a:lstStyle/>
          <a:p>
            <a:r>
              <a:rPr lang="en-AU" sz="2200" b="0" i="0" u="none" strike="noStrike" dirty="0">
                <a:solidFill>
                  <a:schemeClr val="bg1"/>
                </a:solidFill>
                <a:effectLst/>
                <a:latin typeface="Arial" panose="020B0604020202020204" pitchFamily="34" charset="0"/>
                <a:cs typeface="Arial" panose="020B0604020202020204" pitchFamily="34" charset="0"/>
              </a:rPr>
              <a:t>The recognition of the oneness of mankind would require the abandonment of all doctrines of superiority, many of which still persist implicitly despite our preoccupation with its more obvious forms such as apartheid. More importantly, by establishing the foundation for true co-operation, the recognition of this principle would raise civilization to a new level. At this higher level, no one need fear oppression, even those who were formerly oppressors. The sharing of power and responsibility among all citizens can then be implemented without fear, through appropriate legal measures and equitable social and economic policies.</a:t>
            </a:r>
          </a:p>
          <a:p>
            <a:r>
              <a:rPr lang="en-AU" sz="2200" b="1" i="0" u="none" strike="noStrike" dirty="0" err="1">
                <a:solidFill>
                  <a:schemeClr val="bg1"/>
                </a:solidFill>
                <a:effectLst/>
                <a:latin typeface="Arial" panose="020B0604020202020204" pitchFamily="34" charset="0"/>
                <a:cs typeface="Arial" panose="020B0604020202020204" pitchFamily="34" charset="0"/>
              </a:rPr>
              <a:t>Bahá’í</a:t>
            </a:r>
            <a:r>
              <a:rPr lang="en-AU" sz="2200" b="1" i="0" u="none" strike="noStrike" dirty="0">
                <a:solidFill>
                  <a:schemeClr val="bg1"/>
                </a:solidFill>
                <a:effectLst/>
                <a:latin typeface="Arial" panose="020B0604020202020204" pitchFamily="34" charset="0"/>
                <a:cs typeface="Arial" panose="020B0604020202020204" pitchFamily="34" charset="0"/>
              </a:rPr>
              <a:t> International Community, Eliminating Racism Report</a:t>
            </a:r>
          </a:p>
        </p:txBody>
      </p:sp>
    </p:spTree>
    <p:extLst>
      <p:ext uri="{BB962C8B-B14F-4D97-AF65-F5344CB8AC3E}">
        <p14:creationId xmlns:p14="http://schemas.microsoft.com/office/powerpoint/2010/main" val="1748214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star filled sky&#10;&#10;Description automatically generated">
            <a:extLst>
              <a:ext uri="{FF2B5EF4-FFF2-40B4-BE49-F238E27FC236}">
                <a16:creationId xmlns:a16="http://schemas.microsoft.com/office/drawing/2014/main" id="{3558FA4C-7B96-CD40-A990-68A4014BC6A3}"/>
              </a:ext>
            </a:extLst>
          </p:cNvPr>
          <p:cNvPicPr>
            <a:picLocks noChangeAspect="1"/>
          </p:cNvPicPr>
          <p:nvPr/>
        </p:nvPicPr>
        <p:blipFill rotWithShape="1">
          <a:blip r:embed="rId2"/>
          <a:srcRect t="10000"/>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6A3298AD-C98F-6941-80FE-732B917BE7A5}"/>
              </a:ext>
            </a:extLst>
          </p:cNvPr>
          <p:cNvSpPr/>
          <p:nvPr/>
        </p:nvSpPr>
        <p:spPr>
          <a:xfrm>
            <a:off x="894705" y="1755344"/>
            <a:ext cx="5787082" cy="1938992"/>
          </a:xfrm>
          <a:prstGeom prst="rect">
            <a:avLst/>
          </a:prstGeom>
        </p:spPr>
        <p:txBody>
          <a:bodyPr wrap="square">
            <a:spAutoFit/>
          </a:bodyPr>
          <a:lstStyle/>
          <a:p>
            <a:pPr algn="ctr" fontAlgn="base"/>
            <a:r>
              <a:rPr lang="en-AU" sz="2400" dirty="0">
                <a:solidFill>
                  <a:schemeClr val="bg1"/>
                </a:solidFill>
                <a:latin typeface="Arial" panose="020B0604020202020204" pitchFamily="34" charset="0"/>
                <a:cs typeface="Arial" panose="020B0604020202020204" pitchFamily="34" charset="0"/>
              </a:rPr>
              <a:t>Whatever affects one directly, affects all indirectly. I can never be what I ought to be until you are what you ought to be. This is the interrelated structure of reality.</a:t>
            </a:r>
          </a:p>
          <a:p>
            <a:pPr algn="ctr" fontAlgn="base"/>
            <a:r>
              <a:rPr lang="en-AU" sz="2400" b="1" i="0" strike="noStrike" dirty="0">
                <a:solidFill>
                  <a:schemeClr val="bg1"/>
                </a:solidFill>
                <a:effectLst/>
                <a:latin typeface="Arial" panose="020B0604020202020204" pitchFamily="34" charset="0"/>
                <a:cs typeface="Arial" panose="020B0604020202020204" pitchFamily="34" charset="0"/>
              </a:rPr>
              <a:t>Martin Luther King, Jr.</a:t>
            </a:r>
            <a:endParaRPr lang="en-AU" sz="2400" b="0" i="0"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7498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ue sky&#10;&#10;Description automatically generated">
            <a:extLst>
              <a:ext uri="{FF2B5EF4-FFF2-40B4-BE49-F238E27FC236}">
                <a16:creationId xmlns:a16="http://schemas.microsoft.com/office/drawing/2014/main" id="{C9841F7C-256D-5A47-A3F3-A95CCBA2A066}"/>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a:stretch/>
        </p:blipFill>
        <p:spPr>
          <a:xfrm>
            <a:off x="0" y="0"/>
            <a:ext cx="12192000" cy="6858000"/>
          </a:xfrm>
          <a:prstGeom prst="rect">
            <a:avLst/>
          </a:prstGeom>
          <a:gradFill>
            <a:gsLst>
              <a:gs pos="0">
                <a:schemeClr val="tx1">
                  <a:lumMod val="97000"/>
                  <a:lumOff val="3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0"/>
          </a:effectLst>
        </p:spPr>
      </p:pic>
      <p:sp>
        <p:nvSpPr>
          <p:cNvPr id="5" name="Rectangle 4">
            <a:extLst>
              <a:ext uri="{FF2B5EF4-FFF2-40B4-BE49-F238E27FC236}">
                <a16:creationId xmlns:a16="http://schemas.microsoft.com/office/drawing/2014/main" id="{A2FA6B67-8346-4241-A382-7D179EB9C094}"/>
              </a:ext>
            </a:extLst>
          </p:cNvPr>
          <p:cNvSpPr/>
          <p:nvPr/>
        </p:nvSpPr>
        <p:spPr>
          <a:xfrm>
            <a:off x="580767" y="612844"/>
            <a:ext cx="8587947" cy="4832092"/>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cs typeface="Arial" panose="020B0604020202020204" pitchFamily="34" charset="0"/>
              </a:rPr>
              <a:t>As you know from your study of the </a:t>
            </a:r>
            <a:r>
              <a:rPr lang="en-AU" sz="2200" b="0" i="0" u="none" strike="noStrike" dirty="0" err="1">
                <a:solidFill>
                  <a:schemeClr val="bg1"/>
                </a:solidFill>
                <a:effectLst/>
                <a:latin typeface="Arial" panose="020B0604020202020204" pitchFamily="34" charset="0"/>
                <a:cs typeface="Arial" panose="020B0604020202020204" pitchFamily="34" charset="0"/>
              </a:rPr>
              <a:t>Bahá’í</a:t>
            </a:r>
            <a:r>
              <a:rPr lang="en-AU" sz="2200" b="0" i="0" u="none" strike="noStrike" dirty="0">
                <a:solidFill>
                  <a:schemeClr val="bg1"/>
                </a:solidFill>
                <a:effectLst/>
                <a:latin typeface="Arial" panose="020B0604020202020204" pitchFamily="34" charset="0"/>
                <a:cs typeface="Arial" panose="020B0604020202020204" pitchFamily="34" charset="0"/>
              </a:rPr>
              <a:t> writings, the principle that is to infuse all facets of organized life on the planet is the oneness of humankind, the hallmark of the age of maturity. That humanity constitutes a single people is a truth that, once viewed with scepticism, claims widespread acceptance today. The rejection of deeply ingrained prejudices and a growing sense of world citizenship are among the signs of this heightened awareness. </a:t>
            </a:r>
          </a:p>
          <a:p>
            <a:pPr algn="ctr"/>
            <a:r>
              <a:rPr lang="en-AU" sz="2200" b="0" i="0" u="none" strike="noStrike" dirty="0">
                <a:solidFill>
                  <a:schemeClr val="bg1"/>
                </a:solidFill>
                <a:effectLst/>
                <a:latin typeface="Arial" panose="020B0604020202020204" pitchFamily="34" charset="0"/>
                <a:cs typeface="Arial" panose="020B0604020202020204" pitchFamily="34" charset="0"/>
              </a:rPr>
              <a:t>Yet, however promising the rise in collective consciousness may be, it should be seen as only the first step of a process that will take decades--nay, centuries--to unfold. For the principle of the oneness of humankind, as proclaimed by </a:t>
            </a:r>
            <a:r>
              <a:rPr lang="en-AU" sz="2200" b="0" i="0" u="none" strike="noStrike" dirty="0" err="1">
                <a:solidFill>
                  <a:schemeClr val="bg1"/>
                </a:solidFill>
                <a:effectLst/>
                <a:latin typeface="Arial" panose="020B0604020202020204" pitchFamily="34" charset="0"/>
                <a:cs typeface="Arial" panose="020B0604020202020204" pitchFamily="34" charset="0"/>
              </a:rPr>
              <a:t>Bahá’u’lláh</a:t>
            </a:r>
            <a:r>
              <a:rPr lang="en-AU" sz="2200" b="0" i="0" u="none" strike="noStrike" dirty="0">
                <a:solidFill>
                  <a:schemeClr val="bg1"/>
                </a:solidFill>
                <a:effectLst/>
                <a:latin typeface="Arial" panose="020B0604020202020204" pitchFamily="34" charset="0"/>
                <a:cs typeface="Arial" panose="020B0604020202020204" pitchFamily="34" charset="0"/>
              </a:rPr>
              <a:t>, asks not merely for cooperation among people and nations. It calls for a complete reconceptualization of the relationships that sustain society.</a:t>
            </a:r>
          </a:p>
          <a:p>
            <a:pPr algn="ctr"/>
            <a:r>
              <a:rPr lang="en-AU" sz="2200" b="1" i="0" u="none" strike="noStrike" dirty="0">
                <a:solidFill>
                  <a:schemeClr val="bg1"/>
                </a:solidFill>
                <a:effectLst/>
                <a:latin typeface="Arial" panose="020B0604020202020204" pitchFamily="34" charset="0"/>
                <a:cs typeface="Arial" panose="020B0604020202020204" pitchFamily="34" charset="0"/>
              </a:rPr>
              <a:t>Universal House of Justice</a:t>
            </a:r>
          </a:p>
        </p:txBody>
      </p:sp>
    </p:spTree>
    <p:extLst>
      <p:ext uri="{BB962C8B-B14F-4D97-AF65-F5344CB8AC3E}">
        <p14:creationId xmlns:p14="http://schemas.microsoft.com/office/powerpoint/2010/main" val="523380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tar filled sky&#10;&#10;Description automatically generated">
            <a:extLst>
              <a:ext uri="{FF2B5EF4-FFF2-40B4-BE49-F238E27FC236}">
                <a16:creationId xmlns:a16="http://schemas.microsoft.com/office/drawing/2014/main" id="{F60591A7-1061-2849-9FE4-4F3C9C0C08FD}"/>
              </a:ext>
            </a:extLst>
          </p:cNvPr>
          <p:cNvPicPr>
            <a:picLocks noChangeAspect="1"/>
          </p:cNvPicPr>
          <p:nvPr/>
        </p:nvPicPr>
        <p:blipFill rotWithShape="1">
          <a:blip r:embed="rId2"/>
          <a:srcRect t="4256" b="5745"/>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6FA9E009-225F-7E4E-876E-593CFE640096}"/>
              </a:ext>
            </a:extLst>
          </p:cNvPr>
          <p:cNvSpPr/>
          <p:nvPr/>
        </p:nvSpPr>
        <p:spPr>
          <a:xfrm>
            <a:off x="675503" y="1905506"/>
            <a:ext cx="5119817" cy="3416320"/>
          </a:xfrm>
          <a:prstGeom prst="rect">
            <a:avLst/>
          </a:prstGeom>
        </p:spPr>
        <p:txBody>
          <a:bodyPr wrap="square">
            <a:spAutoFit/>
          </a:bodyPr>
          <a:lstStyle/>
          <a:p>
            <a:r>
              <a:rPr lang="en-AU" sz="2400" b="0" i="0" u="none" strike="noStrike" dirty="0">
                <a:solidFill>
                  <a:schemeClr val="bg1"/>
                </a:solidFill>
                <a:effectLst/>
                <a:latin typeface="Arial" panose="020B0604020202020204" pitchFamily="34" charset="0"/>
                <a:cs typeface="Arial" panose="020B0604020202020204" pitchFamily="34" charset="0"/>
              </a:rPr>
              <a:t>The beings, whether great or small, are connected with one another by the perfect wisdom of God, and affect and influence one another. If it were not so, in the universal system and the general arrangement of existence, there would be disorder and imperfection. </a:t>
            </a:r>
          </a:p>
          <a:p>
            <a:r>
              <a:rPr lang="en-AU" sz="2400" b="1" i="0" u="none" strike="noStrike" dirty="0">
                <a:solidFill>
                  <a:schemeClr val="bg1"/>
                </a:solidFill>
                <a:effectLst/>
                <a:latin typeface="Arial" panose="020B0604020202020204" pitchFamily="34" charset="0"/>
                <a:cs typeface="Arial" panose="020B0604020202020204" pitchFamily="34" charset="0"/>
              </a:rPr>
              <a:t>‘</a:t>
            </a:r>
            <a:r>
              <a:rPr lang="en-AU" sz="2400" b="1" i="0" u="none" strike="noStrike" dirty="0" err="1">
                <a:solidFill>
                  <a:schemeClr val="bg1"/>
                </a:solidFill>
                <a:effectLst/>
                <a:latin typeface="Arial" panose="020B0604020202020204" pitchFamily="34" charset="0"/>
                <a:cs typeface="Arial" panose="020B0604020202020204" pitchFamily="34" charset="0"/>
              </a:rPr>
              <a:t>Abdu’l-Bahá</a:t>
            </a:r>
            <a:endParaRPr lang="en-AU" sz="2400" b="1"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1001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object, star, sky&#10;&#10;Description automatically generated">
            <a:extLst>
              <a:ext uri="{FF2B5EF4-FFF2-40B4-BE49-F238E27FC236}">
                <a16:creationId xmlns:a16="http://schemas.microsoft.com/office/drawing/2014/main" id="{F67CF1F5-C4B0-C249-87D6-E68191568E42}"/>
              </a:ext>
            </a:extLst>
          </p:cNvPr>
          <p:cNvPicPr>
            <a:picLocks noChangeAspect="1"/>
          </p:cNvPicPr>
          <p:nvPr/>
        </p:nvPicPr>
        <p:blipFill rotWithShape="1">
          <a:blip r:embed="rId2"/>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2A6F6601-F999-2545-B182-6EF603E7D17B}"/>
              </a:ext>
            </a:extLst>
          </p:cNvPr>
          <p:cNvSpPr/>
          <p:nvPr/>
        </p:nvSpPr>
        <p:spPr>
          <a:xfrm>
            <a:off x="561974" y="4874667"/>
            <a:ext cx="6096000" cy="1200329"/>
          </a:xfrm>
          <a:prstGeom prst="rect">
            <a:avLst/>
          </a:prstGeom>
        </p:spPr>
        <p:txBody>
          <a:bodyPr>
            <a:spAutoFit/>
          </a:bodyPr>
          <a:lstStyle/>
          <a:p>
            <a:pPr algn="ctr" fontAlgn="base"/>
            <a:r>
              <a:rPr lang="en-AU" sz="2400" b="0" i="0" u="none" strike="noStrike" dirty="0">
                <a:solidFill>
                  <a:schemeClr val="bg1"/>
                </a:solidFill>
                <a:effectLst/>
                <a:latin typeface="Arial" panose="020B0604020202020204" pitchFamily="34" charset="0"/>
                <a:cs typeface="Arial" panose="020B0604020202020204" pitchFamily="34" charset="0"/>
              </a:rPr>
              <a:t>Quantum physics thus reveals a basic oneness of the universe.</a:t>
            </a:r>
          </a:p>
          <a:p>
            <a:pPr algn="ctr" fontAlgn="base"/>
            <a:r>
              <a:rPr lang="en-AU" sz="2400" b="1" i="0" u="none" strike="noStrike" dirty="0">
                <a:solidFill>
                  <a:schemeClr val="bg1"/>
                </a:solidFill>
                <a:effectLst/>
                <a:latin typeface="Arial" panose="020B0604020202020204" pitchFamily="34" charset="0"/>
                <a:cs typeface="Arial" panose="020B0604020202020204" pitchFamily="34" charset="0"/>
              </a:rPr>
              <a:t>Erwin Schrodinger</a:t>
            </a:r>
            <a:endParaRPr lang="en-AU" sz="2400" b="0" i="0" u="none" strike="noStrike"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0448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object, star&#10;&#10;Description automatically generated">
            <a:extLst>
              <a:ext uri="{FF2B5EF4-FFF2-40B4-BE49-F238E27FC236}">
                <a16:creationId xmlns:a16="http://schemas.microsoft.com/office/drawing/2014/main" id="{EAF168B6-8C9A-3A4D-9F03-695F4311C3EF}"/>
              </a:ext>
            </a:extLst>
          </p:cNvPr>
          <p:cNvPicPr>
            <a:picLocks noChangeAspect="1"/>
          </p:cNvPicPr>
          <p:nvPr/>
        </p:nvPicPr>
        <p:blipFill rotWithShape="1">
          <a:blip r:embed="rId3"/>
          <a:srcRect t="36201" r="24050" b="6837"/>
          <a:stretch/>
        </p:blipFill>
        <p:spPr>
          <a:xfrm>
            <a:off x="19" y="0"/>
            <a:ext cx="12191981" cy="6858000"/>
          </a:xfrm>
          <a:prstGeom prst="rect">
            <a:avLst/>
          </a:prstGeom>
        </p:spPr>
      </p:pic>
      <p:sp>
        <p:nvSpPr>
          <p:cNvPr id="5" name="Rectangle 4">
            <a:extLst>
              <a:ext uri="{FF2B5EF4-FFF2-40B4-BE49-F238E27FC236}">
                <a16:creationId xmlns:a16="http://schemas.microsoft.com/office/drawing/2014/main" id="{453A4951-67FE-4D4C-AAC8-C0C5C9150CCC}"/>
              </a:ext>
            </a:extLst>
          </p:cNvPr>
          <p:cNvSpPr/>
          <p:nvPr/>
        </p:nvSpPr>
        <p:spPr>
          <a:xfrm>
            <a:off x="243018" y="1060352"/>
            <a:ext cx="7567612" cy="5247590"/>
          </a:xfrm>
          <a:prstGeom prst="rect">
            <a:avLst/>
          </a:prstGeom>
        </p:spPr>
        <p:txBody>
          <a:bodyPr wrap="square">
            <a:spAutoFit/>
          </a:bodyPr>
          <a:lstStyle/>
          <a:p>
            <a:pPr algn="ctr">
              <a:spcAft>
                <a:spcPts val="600"/>
              </a:spcAft>
            </a:pPr>
            <a:r>
              <a:rPr lang="en-AU" sz="2200" b="0" i="0" u="none" strike="noStrike" dirty="0">
                <a:solidFill>
                  <a:schemeClr val="bg1"/>
                </a:solidFill>
                <a:effectLst/>
                <a:latin typeface="Arial" panose="020B0604020202020204" pitchFamily="34" charset="0"/>
                <a:cs typeface="Arial" panose="020B0604020202020204" pitchFamily="34" charset="0"/>
              </a:rPr>
              <a:t>Let all be united in this Divine power of love! Let all strive to grow in the light of the Sun of Truth, and reflecting this luminous love on all men, may their hearts become so united that they may dwell evermore in the radiance of the limitless love…When you love a member of your family or a compatriot, let it be with a ray of the Infinite Love! Let it be in God, and for God! Wherever you find the attributes of God love that person, whether he be of your family or of another. Shed the light of a boundless love on every human being whom you meet, whether of your country, your race, your political party, or of any other nation, </a:t>
            </a:r>
            <a:r>
              <a:rPr lang="en-AU" sz="2200" b="0" i="0" u="none" strike="noStrike" dirty="0" err="1">
                <a:solidFill>
                  <a:schemeClr val="bg1"/>
                </a:solidFill>
                <a:effectLst/>
                <a:latin typeface="Arial" panose="020B0604020202020204" pitchFamily="34" charset="0"/>
                <a:cs typeface="Arial" panose="020B0604020202020204" pitchFamily="34" charset="0"/>
              </a:rPr>
              <a:t>color</a:t>
            </a:r>
            <a:r>
              <a:rPr lang="en-AU" sz="2200" b="0" i="0" u="none" strike="noStrike" dirty="0">
                <a:solidFill>
                  <a:schemeClr val="bg1"/>
                </a:solidFill>
                <a:effectLst/>
                <a:latin typeface="Arial" panose="020B0604020202020204" pitchFamily="34" charset="0"/>
                <a:cs typeface="Arial" panose="020B0604020202020204" pitchFamily="34" charset="0"/>
              </a:rPr>
              <a:t> or shade of political opinion. Heaven will support you while you work in this ingathering of the scattered peoples of the world beneath the shadow of the almighty tent of unity.</a:t>
            </a:r>
          </a:p>
          <a:p>
            <a:pPr algn="ctr">
              <a:spcAft>
                <a:spcPts val="600"/>
              </a:spcAft>
            </a:pPr>
            <a:r>
              <a:rPr lang="en-AU" sz="2200" b="1" dirty="0" err="1">
                <a:solidFill>
                  <a:schemeClr val="bg1"/>
                </a:solidFill>
                <a:latin typeface="Arial" panose="020B0604020202020204" pitchFamily="34" charset="0"/>
                <a:cs typeface="Arial" panose="020B0604020202020204" pitchFamily="34" charset="0"/>
              </a:rPr>
              <a:t>Abdu’l</a:t>
            </a:r>
            <a:r>
              <a:rPr lang="en-AU" sz="2200" b="1" dirty="0">
                <a:solidFill>
                  <a:schemeClr val="bg1"/>
                </a:solidFill>
                <a:latin typeface="Arial" panose="020B0604020202020204" pitchFamily="34" charset="0"/>
                <a:cs typeface="Arial" panose="020B0604020202020204" pitchFamily="34" charset="0"/>
              </a:rPr>
              <a:t>-Baha</a:t>
            </a:r>
            <a:endParaRPr lang="en-US" sz="2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3331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dark, bed, sitting, black&#10;&#10;Description automatically generated">
            <a:extLst>
              <a:ext uri="{FF2B5EF4-FFF2-40B4-BE49-F238E27FC236}">
                <a16:creationId xmlns:a16="http://schemas.microsoft.com/office/drawing/2014/main" id="{8992B247-EEE2-624D-A44B-FDB2E114A9A5}"/>
              </a:ext>
            </a:extLst>
          </p:cNvPr>
          <p:cNvPicPr>
            <a:picLocks noChangeAspect="1"/>
          </p:cNvPicPr>
          <p:nvPr/>
        </p:nvPicPr>
        <p:blipFill rotWithShape="1">
          <a:blip r:embed="rId2"/>
          <a:srcRect b="3846"/>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FD0A3E85-6EE8-6D4C-9E7C-903D46948B9E}"/>
              </a:ext>
            </a:extLst>
          </p:cNvPr>
          <p:cNvSpPr/>
          <p:nvPr/>
        </p:nvSpPr>
        <p:spPr>
          <a:xfrm>
            <a:off x="593124" y="456485"/>
            <a:ext cx="5226908" cy="4862870"/>
          </a:xfrm>
          <a:prstGeom prst="rect">
            <a:avLst/>
          </a:prstGeom>
        </p:spPr>
        <p:txBody>
          <a:bodyPr wrap="square">
            <a:spAutoFit/>
          </a:bodyPr>
          <a:lstStyle/>
          <a:p>
            <a:pPr algn="ctr"/>
            <a:r>
              <a:rPr lang="en-AU" sz="2200" b="0" i="0" u="none" strike="noStrike" dirty="0">
                <a:solidFill>
                  <a:schemeClr val="bg1"/>
                </a:solidFill>
                <a:effectLst/>
                <a:latin typeface="Arial" panose="020B0604020202020204" pitchFamily="34" charset="0"/>
                <a:cs typeface="Arial" panose="020B0604020202020204" pitchFamily="34" charset="0"/>
              </a:rPr>
              <a:t>O CHILDREN OF MEN! Know ye not why We created you all from the same dust? That no one should exalt himself over the other. Ponder at all times in your hearts how ye were created. Since We have created you all from one same substance it is incumbent on you to be even as one soul, to walk with the same feet, eat with the same mouth and dwell in the same land, that from your inmost being, by your deeds and actions, the signs of oneness and the essence of detachment may be made manifest.</a:t>
            </a:r>
          </a:p>
          <a:p>
            <a:pPr algn="ctr"/>
            <a:r>
              <a:rPr lang="en-AU" sz="2400" b="1" dirty="0">
                <a:solidFill>
                  <a:schemeClr val="bg1"/>
                </a:solidFill>
                <a:latin typeface="Arial" panose="020B0604020202020204" pitchFamily="34" charset="0"/>
                <a:cs typeface="Arial" panose="020B0604020202020204" pitchFamily="34" charset="0"/>
              </a:rPr>
              <a:t>Baha’u’llah</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6289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863</Words>
  <Application>Microsoft Macintosh PowerPoint</Application>
  <PresentationFormat>Widescreen</PresentationFormat>
  <Paragraphs>30</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 Khosh</dc:creator>
  <cp:lastModifiedBy>Kam Khosh</cp:lastModifiedBy>
  <cp:revision>2</cp:revision>
  <dcterms:created xsi:type="dcterms:W3CDTF">2020-04-18T03:14:47Z</dcterms:created>
  <dcterms:modified xsi:type="dcterms:W3CDTF">2020-04-27T21:38:43Z</dcterms:modified>
</cp:coreProperties>
</file>