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9" r:id="rId2"/>
    <p:sldId id="261" r:id="rId3"/>
    <p:sldId id="259" r:id="rId4"/>
    <p:sldId id="266" r:id="rId5"/>
    <p:sldId id="258" r:id="rId6"/>
    <p:sldId id="256" r:id="rId7"/>
    <p:sldId id="260" r:id="rId8"/>
    <p:sldId id="267" r:id="rId9"/>
    <p:sldId id="257" r:id="rId10"/>
    <p:sldId id="264" r:id="rId11"/>
    <p:sldId id="263" r:id="rId12"/>
    <p:sldId id="262"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94629"/>
  </p:normalViewPr>
  <p:slideViewPr>
    <p:cSldViewPr snapToGrid="0" snapToObjects="1">
      <p:cViewPr varScale="1">
        <p:scale>
          <a:sx n="103" d="100"/>
          <a:sy n="103" d="100"/>
        </p:scale>
        <p:origin x="6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00FC-066E-6543-A801-70A0DCDB107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499163E-48B2-9E4B-A28F-4CFDF896EF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B3E8CA6-405E-2A43-8035-8E8C58AF5E46}"/>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148676BB-EF91-064F-87BB-0978DC1235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85458B-679D-A742-8BE3-6A7DCF62DC0C}"/>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3509464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4EF5-4F89-3A4F-A9A8-049A18C3B5C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1D37D2-91E1-FB4F-96CA-E20439843E2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144CBC-3B5F-6947-B774-92598ADE8449}"/>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E2D6A9B5-8A22-3A44-8817-F1067BDD2A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CBA066-5BD2-8D46-A72C-DAB8B765D78A}"/>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1371410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089A-9A49-2746-919B-29958DF8202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6CFC415-51E1-3249-AD3D-6DFA78D0C7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159E41C-0541-6144-B2B6-F1769830ED88}"/>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FACD04B1-9CA9-4147-A2A3-0FB8B03CC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3636E8-002A-914A-AD73-E6057E234D83}"/>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2317766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EEC3-176C-0F40-AA70-7DD47B7CB9D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6962B93-378A-8344-B74F-2C67DC9CB54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B458AB4-463A-9B4D-847E-C2AEAA8FF76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7E6E63B-81E9-AB42-9AB9-55CA5752A268}"/>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6" name="Footer Placeholder 5">
            <a:extLst>
              <a:ext uri="{FF2B5EF4-FFF2-40B4-BE49-F238E27FC236}">
                <a16:creationId xmlns:a16="http://schemas.microsoft.com/office/drawing/2014/main" id="{2D1DF524-3546-634B-A796-B1D3AD54AC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B1A4A-E9C1-B44A-81F2-9B27B4A5606E}"/>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427970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D676E-48DF-8E4F-964A-C0BE0880D77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5F2898-F0F6-AD47-B462-9DA8F22E10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BDAF68-EE82-8C4E-8465-FA17633415B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32E9338-D869-A949-AF3F-6048057302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5BEA3B-08D2-564D-B4AC-B9FEF16C61A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D4CF40-F768-8B4E-AEA7-7864A46AE0A8}"/>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8" name="Footer Placeholder 7">
            <a:extLst>
              <a:ext uri="{FF2B5EF4-FFF2-40B4-BE49-F238E27FC236}">
                <a16:creationId xmlns:a16="http://schemas.microsoft.com/office/drawing/2014/main" id="{11674BF8-E6C5-2240-BBCA-6DC7A48AF3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F35968-08C7-824B-80E8-120D2CCB4AD1}"/>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66203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787C-BE49-0941-8F4E-81949007198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2804D11-E866-3C46-93F9-ECD0DE6E323C}"/>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4" name="Footer Placeholder 3">
            <a:extLst>
              <a:ext uri="{FF2B5EF4-FFF2-40B4-BE49-F238E27FC236}">
                <a16:creationId xmlns:a16="http://schemas.microsoft.com/office/drawing/2014/main" id="{3A323CD9-A786-964D-94C0-F4D52A943B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57B301-D3BD-B143-B61E-B55BDB78994C}"/>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1225437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0A94B6-CE3A-7E42-BE7A-FBFE3C16ABA0}"/>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3" name="Footer Placeholder 2">
            <a:extLst>
              <a:ext uri="{FF2B5EF4-FFF2-40B4-BE49-F238E27FC236}">
                <a16:creationId xmlns:a16="http://schemas.microsoft.com/office/drawing/2014/main" id="{F4EBB09B-2B6C-DB40-82EB-E50F74B7D8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0F6AB2-86B6-7F4F-B7F6-C2C98C7923ED}"/>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2505409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E329-DC06-D04C-8A8B-2487C490603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37DC77D-F80A-2749-8881-C4603B7330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8D91EC8-8FEB-1B47-BE27-EF937CA547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3B023B-6660-294D-9C84-3CFCFDAD42FB}"/>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6" name="Footer Placeholder 5">
            <a:extLst>
              <a:ext uri="{FF2B5EF4-FFF2-40B4-BE49-F238E27FC236}">
                <a16:creationId xmlns:a16="http://schemas.microsoft.com/office/drawing/2014/main" id="{7158321A-2D86-E044-815D-7CF80DBD0B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C4D237-FA6F-384A-BD86-4DA960034AF1}"/>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3528122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742E-E771-C142-8845-1F30CFD008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730684-2EFC-5448-A31E-B496CF2598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083CD2-5A39-1540-AA38-F340D009E5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E05F587-FC8F-B045-9D7D-6F705575E6B7}"/>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6" name="Footer Placeholder 5">
            <a:extLst>
              <a:ext uri="{FF2B5EF4-FFF2-40B4-BE49-F238E27FC236}">
                <a16:creationId xmlns:a16="http://schemas.microsoft.com/office/drawing/2014/main" id="{000DE26D-AEB9-2040-A899-0F9979265B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31E323-3D6E-EC49-AC99-2FEF74D2108B}"/>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258866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EE37-7099-D341-B97B-2FF764D9070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788F77F-30B8-1D4C-AC6B-EF2D65A2E2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49CD28-8EF3-504E-809A-07ACA8C44067}"/>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1886CD69-F03D-E74B-8834-7E57DC88D7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7AF51-880E-2041-8871-6C08FD3B8F10}"/>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163802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6EF328-992E-1445-B903-BDDD973AEAD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E30F57B-C3F1-A846-8B9B-8CB91BF47C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ED9CDD-43A3-E743-957A-29CA125B2558}"/>
              </a:ext>
            </a:extLst>
          </p:cNvPr>
          <p:cNvSpPr>
            <a:spLocks noGrp="1"/>
          </p:cNvSpPr>
          <p:nvPr>
            <p:ph type="dt" sz="half" idx="10"/>
          </p:nvPr>
        </p:nvSpPr>
        <p:spPr/>
        <p:txBody>
          <a:body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F4D005ED-A0D3-0147-8C17-CA34D8255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129C6-ED04-B747-8473-C75066243E53}"/>
              </a:ext>
            </a:extLst>
          </p:cNvPr>
          <p:cNvSpPr>
            <a:spLocks noGrp="1"/>
          </p:cNvSpPr>
          <p:nvPr>
            <p:ph type="sldNum" sz="quarter" idx="12"/>
          </p:nvPr>
        </p:nvSpPr>
        <p:spPr/>
        <p:txBody>
          <a:bodyPr/>
          <a:lstStyle/>
          <a:p>
            <a:fld id="{54D07240-07E9-7A44-B12E-7FBE27759E63}" type="slidenum">
              <a:rPr lang="en-US" smtClean="0"/>
              <a:t>‹#›</a:t>
            </a:fld>
            <a:endParaRPr lang="en-US"/>
          </a:p>
        </p:txBody>
      </p:sp>
    </p:spTree>
    <p:extLst>
      <p:ext uri="{BB962C8B-B14F-4D97-AF65-F5344CB8AC3E}">
        <p14:creationId xmlns:p14="http://schemas.microsoft.com/office/powerpoint/2010/main" val="2275857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A6E497-FCED-2A45-B8FC-472C8CA37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1A5DF15-088E-6F4F-8994-48856067F2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EF8EB4-4CA0-8842-9954-2562555D55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692D64-A0D8-FF4E-8472-833983B3AE72}" type="datetimeFigureOut">
              <a:rPr lang="en-US" smtClean="0"/>
              <a:t>7/27/20</a:t>
            </a:fld>
            <a:endParaRPr lang="en-US"/>
          </a:p>
        </p:txBody>
      </p:sp>
      <p:sp>
        <p:nvSpPr>
          <p:cNvPr id="5" name="Footer Placeholder 4">
            <a:extLst>
              <a:ext uri="{FF2B5EF4-FFF2-40B4-BE49-F238E27FC236}">
                <a16:creationId xmlns:a16="http://schemas.microsoft.com/office/drawing/2014/main" id="{10E51C97-3286-7845-BF84-0946E2A803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FC8167-2786-DE4A-B95F-3CC0FAD21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07240-07E9-7A44-B12E-7FBE27759E63}" type="slidenum">
              <a:rPr lang="en-US" smtClean="0"/>
              <a:t>‹#›</a:t>
            </a:fld>
            <a:endParaRPr lang="en-US"/>
          </a:p>
        </p:txBody>
      </p:sp>
    </p:spTree>
    <p:extLst>
      <p:ext uri="{BB962C8B-B14F-4D97-AF65-F5344CB8AC3E}">
        <p14:creationId xmlns:p14="http://schemas.microsoft.com/office/powerpoint/2010/main" val="425342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mysilentescapes.wordpress.com/2014/03/23/mornin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unset over a body of water&#10;&#10;Description automatically generated">
            <a:extLst>
              <a:ext uri="{FF2B5EF4-FFF2-40B4-BE49-F238E27FC236}">
                <a16:creationId xmlns:a16="http://schemas.microsoft.com/office/drawing/2014/main" id="{C9585CD9-A634-CC40-8C8F-8ADAF674AF32}"/>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837473B0-CC2E-450A-ABE3-18F120FF3D39}">
                <a1611:picAttrSrcUrl xmlns:a1611="http://schemas.microsoft.com/office/drawing/2016/11/main" r:id="rId4"/>
              </a:ext>
            </a:extLst>
          </a:blip>
          <a:srcRect t="9687" b="15314"/>
          <a:stretch/>
        </p:blipFill>
        <p:spPr>
          <a:xfrm>
            <a:off x="0" y="10"/>
            <a:ext cx="12192000" cy="6858001"/>
          </a:xfrm>
          <a:prstGeom prst="rect">
            <a:avLst/>
          </a:prstGeom>
        </p:spPr>
      </p:pic>
      <p:sp>
        <p:nvSpPr>
          <p:cNvPr id="5" name="Rectangle 4">
            <a:extLst>
              <a:ext uri="{FF2B5EF4-FFF2-40B4-BE49-F238E27FC236}">
                <a16:creationId xmlns:a16="http://schemas.microsoft.com/office/drawing/2014/main" id="{9EABB96D-3E0B-ED4A-AE12-3E8669343854}"/>
              </a:ext>
            </a:extLst>
          </p:cNvPr>
          <p:cNvSpPr/>
          <p:nvPr/>
        </p:nvSpPr>
        <p:spPr>
          <a:xfrm>
            <a:off x="1492473" y="584538"/>
            <a:ext cx="9207053" cy="1938992"/>
          </a:xfrm>
          <a:prstGeom prst="rect">
            <a:avLst/>
          </a:prstGeom>
        </p:spPr>
        <p:txBody>
          <a:bodyPr wrap="square">
            <a:spAutoFit/>
          </a:bodyPr>
          <a:lstStyle/>
          <a:p>
            <a:pPr algn="ctr">
              <a:spcAft>
                <a:spcPts val="0"/>
              </a:spcAft>
            </a:pPr>
            <a:r>
              <a:rPr lang="en-AU" sz="2000" b="1" dirty="0">
                <a:latin typeface="Arial" panose="020B0604020202020204" pitchFamily="34" charset="0"/>
                <a:ea typeface="Calibri" panose="020F0502020204030204" pitchFamily="34" charset="0"/>
                <a:cs typeface="Arial" panose="020B0604020202020204" pitchFamily="34" charset="0"/>
              </a:rPr>
              <a:t>We would like to acknowledge the Custodians of the lands and waters where we meet tonight, the Wathaurong people, and thank them for their eternal protection, love, and care of the space upon which we live.</a:t>
            </a:r>
          </a:p>
          <a:p>
            <a:pPr algn="ctr">
              <a:spcAft>
                <a:spcPts val="0"/>
              </a:spcAft>
            </a:pPr>
            <a:endParaRPr lang="en-AU" sz="2000" b="1" dirty="0">
              <a:latin typeface="Arial" panose="020B0604020202020204" pitchFamily="34" charset="0"/>
              <a:ea typeface="Calibri" panose="020F0502020204030204" pitchFamily="34" charset="0"/>
              <a:cs typeface="Arial" panose="020B0604020202020204" pitchFamily="34" charset="0"/>
            </a:endParaRPr>
          </a:p>
          <a:p>
            <a:pPr algn="ctr">
              <a:spcAft>
                <a:spcPts val="0"/>
              </a:spcAft>
            </a:pPr>
            <a:r>
              <a:rPr lang="en-AU" sz="2000" b="1" dirty="0">
                <a:latin typeface="Arial" panose="020B0604020202020204" pitchFamily="34" charset="0"/>
                <a:ea typeface="Calibri" panose="020F0502020204030204" pitchFamily="34" charset="0"/>
                <a:cs typeface="Arial" panose="020B0604020202020204" pitchFamily="34" charset="0"/>
              </a:rPr>
              <a:t>We pay our respects to Elders past and present, and extend our respects to all Aboriginal and Torres Strait Islander First Nations People.</a:t>
            </a:r>
          </a:p>
        </p:txBody>
      </p:sp>
    </p:spTree>
    <p:extLst>
      <p:ext uri="{BB962C8B-B14F-4D97-AF65-F5344CB8AC3E}">
        <p14:creationId xmlns:p14="http://schemas.microsoft.com/office/powerpoint/2010/main" val="3568017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close up of clouds in the sky&#10;&#10;Description automatically generated">
            <a:extLst>
              <a:ext uri="{FF2B5EF4-FFF2-40B4-BE49-F238E27FC236}">
                <a16:creationId xmlns:a16="http://schemas.microsoft.com/office/drawing/2014/main" id="{129748D4-056B-1543-B869-5932C0C59202}"/>
              </a:ext>
            </a:extLst>
          </p:cNvPr>
          <p:cNvPicPr>
            <a:picLocks noChangeAspect="1"/>
          </p:cNvPicPr>
          <p:nvPr/>
        </p:nvPicPr>
        <p:blipFill rotWithShape="1">
          <a:blip r:embed="rId2"/>
          <a:srcRect l="-25" t="15518" r="-1"/>
          <a:stretch/>
        </p:blipFill>
        <p:spPr>
          <a:xfrm>
            <a:off x="1" y="0"/>
            <a:ext cx="12192000" cy="6858000"/>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Oval 9">
            <a:extLst>
              <a:ext uri="{FF2B5EF4-FFF2-40B4-BE49-F238E27FC236}">
                <a16:creationId xmlns:a16="http://schemas.microsoft.com/office/drawing/2014/main" id="{20B552BB-A341-2045-BF07-6624A1A1A89C}"/>
              </a:ext>
            </a:extLst>
          </p:cNvPr>
          <p:cNvSpPr/>
          <p:nvPr/>
        </p:nvSpPr>
        <p:spPr>
          <a:xfrm>
            <a:off x="-602388" y="-1278538"/>
            <a:ext cx="6360638" cy="5813468"/>
          </a:xfrm>
          <a:prstGeom prst="ellipse">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F3D6254-78BC-F449-AB89-110E33178227}"/>
              </a:ext>
            </a:extLst>
          </p:cNvPr>
          <p:cNvSpPr/>
          <p:nvPr/>
        </p:nvSpPr>
        <p:spPr>
          <a:xfrm>
            <a:off x="376623" y="461099"/>
            <a:ext cx="4751431" cy="3477875"/>
          </a:xfrm>
          <a:prstGeom prst="rect">
            <a:avLst/>
          </a:prstGeom>
        </p:spPr>
        <p:txBody>
          <a:bodyPr wrap="square">
            <a:spAutoFit/>
          </a:bodyPr>
          <a:lstStyle/>
          <a:p>
            <a:pPr algn="ctr"/>
            <a:r>
              <a:rPr lang="en-AU" sz="2200" b="0" i="0" u="none" strike="noStrike" dirty="0">
                <a:solidFill>
                  <a:sysClr val="windowText" lastClr="000000"/>
                </a:solidFill>
                <a:effectLst/>
                <a:latin typeface="Arial" panose="020B0604020202020204" pitchFamily="34" charset="0"/>
                <a:cs typeface="Arial" panose="020B0604020202020204" pitchFamily="34" charset="0"/>
              </a:rPr>
              <a:t>There are four qualities which I love to see manifested in people: first, enthusiasm and courage; second, a face wreathed in smiles and a radiant countenance; third, that they see with their own eyes and not through the eyes of others; fourth, the ability to carry a task once begun, through to its end.</a:t>
            </a:r>
          </a:p>
          <a:p>
            <a:pPr algn="ctr"/>
            <a:r>
              <a:rPr lang="en-AU" sz="2200" b="1" dirty="0" err="1">
                <a:solidFill>
                  <a:sysClr val="windowText" lastClr="000000"/>
                </a:solidFill>
                <a:latin typeface="Arial" panose="020B0604020202020204" pitchFamily="34" charset="0"/>
                <a:cs typeface="Arial" panose="020B0604020202020204" pitchFamily="34" charset="0"/>
              </a:rPr>
              <a:t>Baháʼu'lláh</a:t>
            </a:r>
            <a:endParaRPr lang="en-US" sz="2200" b="1"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2347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standing on a rocky hill&#10;&#10;Description automatically generated">
            <a:extLst>
              <a:ext uri="{FF2B5EF4-FFF2-40B4-BE49-F238E27FC236}">
                <a16:creationId xmlns:a16="http://schemas.microsoft.com/office/drawing/2014/main" id="{ACAEA83C-F606-B54E-954B-19DF3BBE0205}"/>
              </a:ext>
            </a:extLst>
          </p:cNvPr>
          <p:cNvPicPr>
            <a:picLocks noChangeAspect="1"/>
          </p:cNvPicPr>
          <p:nvPr/>
        </p:nvPicPr>
        <p:blipFill rotWithShape="1">
          <a:blip r:embed="rId2"/>
          <a:srcRect r="9761"/>
          <a:stretch/>
        </p:blipFill>
        <p:spPr>
          <a:xfrm>
            <a:off x="20" y="1282"/>
            <a:ext cx="12191980" cy="6856718"/>
          </a:xfrm>
          <a:prstGeom prst="rect">
            <a:avLst/>
          </a:prstGeom>
        </p:spPr>
      </p:pic>
      <p:sp>
        <p:nvSpPr>
          <p:cNvPr id="8" name="Rectangle 7">
            <a:extLst>
              <a:ext uri="{FF2B5EF4-FFF2-40B4-BE49-F238E27FC236}">
                <a16:creationId xmlns:a16="http://schemas.microsoft.com/office/drawing/2014/main" id="{6BD25899-6DCC-E940-8476-0EF635CE512E}"/>
              </a:ext>
            </a:extLst>
          </p:cNvPr>
          <p:cNvSpPr/>
          <p:nvPr/>
        </p:nvSpPr>
        <p:spPr>
          <a:xfrm>
            <a:off x="1849394" y="2644170"/>
            <a:ext cx="7183395" cy="1938992"/>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Perseverance is an essential condition. In every project firmness and steadfastness will undoubtedly lead to good results; otherwise it will exist for some days, and then be discontinued.</a:t>
            </a:r>
          </a:p>
          <a:p>
            <a:pPr algn="ctr"/>
            <a:r>
              <a:rPr lang="en-AU" sz="2400" b="1" dirty="0">
                <a:solidFill>
                  <a:schemeClr val="bg1"/>
                </a:solidFill>
                <a:latin typeface="Arial" panose="020B0604020202020204" pitchFamily="34" charset="0"/>
                <a:cs typeface="Arial" panose="020B0604020202020204" pitchFamily="34" charset="0"/>
              </a:rPr>
              <a:t>‘</a:t>
            </a:r>
            <a:r>
              <a:rPr lang="en-AU" sz="2400" b="1" dirty="0" err="1">
                <a:solidFill>
                  <a:schemeClr val="bg1"/>
                </a:solidFill>
                <a:latin typeface="Arial" panose="020B0604020202020204" pitchFamily="34" charset="0"/>
                <a:cs typeface="Arial" panose="020B0604020202020204" pitchFamily="34" charset="0"/>
              </a:rPr>
              <a:t>Abdu’l-Bahá</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8574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ody of water&#10;&#10;Description automatically generated">
            <a:extLst>
              <a:ext uri="{FF2B5EF4-FFF2-40B4-BE49-F238E27FC236}">
                <a16:creationId xmlns:a16="http://schemas.microsoft.com/office/drawing/2014/main" id="{5678FCEB-3999-1241-9EB3-CD00778F5123}"/>
              </a:ext>
            </a:extLst>
          </p:cNvPr>
          <p:cNvPicPr>
            <a:picLocks noChangeAspect="1"/>
          </p:cNvPicPr>
          <p:nvPr/>
        </p:nvPicPr>
        <p:blipFill rotWithShape="1">
          <a:blip r:embed="rId2"/>
          <a:srcRect t="19"/>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A36CB63-7184-3040-A01D-F009CA84E844}"/>
              </a:ext>
            </a:extLst>
          </p:cNvPr>
          <p:cNvSpPr/>
          <p:nvPr/>
        </p:nvSpPr>
        <p:spPr>
          <a:xfrm>
            <a:off x="4248149" y="5310485"/>
            <a:ext cx="7396163" cy="1107996"/>
          </a:xfrm>
          <a:prstGeom prst="rect">
            <a:avLst/>
          </a:prstGeom>
        </p:spPr>
        <p:txBody>
          <a:bodyPr wrap="square">
            <a:spAutoFit/>
          </a:bodyPr>
          <a:lstStyle/>
          <a:p>
            <a:pPr algn="ctr"/>
            <a:r>
              <a:rPr lang="en-AU" sz="2200" b="0" u="none" strike="noStrike" dirty="0">
                <a:solidFill>
                  <a:schemeClr val="bg1"/>
                </a:solidFill>
                <a:effectLst/>
                <a:latin typeface="Arial" panose="020B0604020202020204" pitchFamily="34" charset="0"/>
                <a:cs typeface="Arial" panose="020B0604020202020204" pitchFamily="34" charset="0"/>
              </a:rPr>
              <a:t>Many of life's failures are people who did not realize how close they were to success when they gave up.</a:t>
            </a:r>
            <a:endParaRPr lang="en-AU" sz="2200" dirty="0">
              <a:solidFill>
                <a:schemeClr val="bg1"/>
              </a:solidFill>
              <a:latin typeface="Arial" panose="020B0604020202020204" pitchFamily="34" charset="0"/>
              <a:cs typeface="Arial" panose="020B0604020202020204" pitchFamily="34" charset="0"/>
            </a:endParaRPr>
          </a:p>
          <a:p>
            <a:pPr algn="ctr"/>
            <a:r>
              <a:rPr lang="en-AU" sz="2200" b="1" u="none" strike="noStrike" dirty="0">
                <a:solidFill>
                  <a:schemeClr val="bg1"/>
                </a:solidFill>
                <a:effectLst/>
                <a:latin typeface="Arial" panose="020B0604020202020204" pitchFamily="34" charset="0"/>
                <a:cs typeface="Arial" panose="020B0604020202020204" pitchFamily="34" charset="0"/>
              </a:rPr>
              <a:t>Thomas Edison</a:t>
            </a:r>
          </a:p>
        </p:txBody>
      </p:sp>
    </p:spTree>
    <p:extLst>
      <p:ext uri="{BB962C8B-B14F-4D97-AF65-F5344CB8AC3E}">
        <p14:creationId xmlns:p14="http://schemas.microsoft.com/office/powerpoint/2010/main" val="2372763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riding a wave on a surfboard in the ocean&#10;&#10;Description automatically generated">
            <a:extLst>
              <a:ext uri="{FF2B5EF4-FFF2-40B4-BE49-F238E27FC236}">
                <a16:creationId xmlns:a16="http://schemas.microsoft.com/office/drawing/2014/main" id="{9163828E-0CD3-FF4A-9CE1-A9194A6EDB18}"/>
              </a:ext>
            </a:extLst>
          </p:cNvPr>
          <p:cNvPicPr>
            <a:picLocks noChangeAspect="1"/>
          </p:cNvPicPr>
          <p:nvPr/>
        </p:nvPicPr>
        <p:blipFill rotWithShape="1">
          <a:blip r:embed="rId2"/>
          <a:srcRect t="19"/>
          <a:stretch/>
        </p:blipFill>
        <p:spPr>
          <a:xfrm>
            <a:off x="20" y="1282"/>
            <a:ext cx="12191980" cy="6856718"/>
          </a:xfrm>
          <a:prstGeom prst="rect">
            <a:avLst/>
          </a:prstGeom>
        </p:spPr>
      </p:pic>
      <p:sp>
        <p:nvSpPr>
          <p:cNvPr id="4" name="Rectangle 3">
            <a:extLst>
              <a:ext uri="{FF2B5EF4-FFF2-40B4-BE49-F238E27FC236}">
                <a16:creationId xmlns:a16="http://schemas.microsoft.com/office/drawing/2014/main" id="{337C1121-D637-FB4B-9E9A-2107A871AF59}"/>
              </a:ext>
            </a:extLst>
          </p:cNvPr>
          <p:cNvSpPr/>
          <p:nvPr/>
        </p:nvSpPr>
        <p:spPr>
          <a:xfrm>
            <a:off x="2194868" y="1439731"/>
            <a:ext cx="7364627" cy="1446550"/>
          </a:xfrm>
          <a:prstGeom prst="rect">
            <a:avLst/>
          </a:prstGeom>
        </p:spPr>
        <p:txBody>
          <a:bodyPr wrap="square">
            <a:spAutoFit/>
          </a:bodyPr>
          <a:lstStyle/>
          <a:p>
            <a:pPr algn="ctr"/>
            <a:r>
              <a:rPr lang="en-AU" sz="2200" b="0" i="0" u="none" strike="noStrike" dirty="0">
                <a:solidFill>
                  <a:srgbClr val="333333"/>
                </a:solidFill>
                <a:effectLst/>
                <a:latin typeface="Arial" panose="020B0604020202020204" pitchFamily="34" charset="0"/>
                <a:cs typeface="Arial" panose="020B0604020202020204" pitchFamily="34" charset="0"/>
              </a:rPr>
              <a:t>Victories are won usually through a great deal of patience, planning and perseverance, and rarely accomplished at a single stroke.</a:t>
            </a:r>
          </a:p>
          <a:p>
            <a:pPr algn="ctr"/>
            <a:r>
              <a:rPr lang="en-AU" sz="2200" b="1" dirty="0" err="1">
                <a:latin typeface="Arial" panose="020B0604020202020204" pitchFamily="34" charset="0"/>
                <a:cs typeface="Arial" panose="020B0604020202020204" pitchFamily="34" charset="0"/>
              </a:rPr>
              <a:t>Shoghi</a:t>
            </a:r>
            <a:r>
              <a:rPr lang="en-AU" sz="2200" b="1" dirty="0">
                <a:latin typeface="Arial" panose="020B0604020202020204" pitchFamily="34" charset="0"/>
                <a:cs typeface="Arial" panose="020B0604020202020204" pitchFamily="34" charset="0"/>
              </a:rPr>
              <a:t> Effendi</a:t>
            </a: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520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lose up of a rock mountain in the background&#10;&#10;Description automatically generated">
            <a:extLst>
              <a:ext uri="{FF2B5EF4-FFF2-40B4-BE49-F238E27FC236}">
                <a16:creationId xmlns:a16="http://schemas.microsoft.com/office/drawing/2014/main" id="{2E343831-854A-EC41-8CEE-DE499BAC3F8C}"/>
              </a:ext>
            </a:extLst>
          </p:cNvPr>
          <p:cNvPicPr>
            <a:picLocks noChangeAspect="1"/>
          </p:cNvPicPr>
          <p:nvPr/>
        </p:nvPicPr>
        <p:blipFill rotWithShape="1">
          <a:blip r:embed="rId2"/>
          <a:srcRect b="15746"/>
          <a:stretch/>
        </p:blipFill>
        <p:spPr>
          <a:xfrm>
            <a:off x="20" y="1282"/>
            <a:ext cx="12191980" cy="6856718"/>
          </a:xfrm>
          <a:prstGeom prst="rect">
            <a:avLst/>
          </a:prstGeom>
        </p:spPr>
      </p:pic>
      <p:sp>
        <p:nvSpPr>
          <p:cNvPr id="8" name="Rectangle 7">
            <a:extLst>
              <a:ext uri="{FF2B5EF4-FFF2-40B4-BE49-F238E27FC236}">
                <a16:creationId xmlns:a16="http://schemas.microsoft.com/office/drawing/2014/main" id="{C5AE221B-3A5C-0B46-A596-528B52B00B2B}"/>
              </a:ext>
            </a:extLst>
          </p:cNvPr>
          <p:cNvSpPr/>
          <p:nvPr/>
        </p:nvSpPr>
        <p:spPr>
          <a:xfrm>
            <a:off x="3648076" y="364689"/>
            <a:ext cx="7896224" cy="3477875"/>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Just now the soil of human hearts seems like black earth, but in the innermost substance of this dark soil there are thousands of fragrant flowers latent. We must </a:t>
            </a:r>
            <a:r>
              <a:rPr lang="en-AU" sz="2200" b="0" i="0" u="none" strike="noStrike" dirty="0" err="1">
                <a:solidFill>
                  <a:schemeClr val="bg1"/>
                </a:solidFill>
                <a:effectLst/>
                <a:latin typeface="Arial" panose="020B0604020202020204" pitchFamily="34" charset="0"/>
                <a:cs typeface="Arial" panose="020B0604020202020204" pitchFamily="34" charset="0"/>
              </a:rPr>
              <a:t>endeavor</a:t>
            </a:r>
            <a:r>
              <a:rPr lang="en-AU" sz="2200" b="0" i="0" u="none" strike="noStrike" dirty="0">
                <a:solidFill>
                  <a:schemeClr val="bg1"/>
                </a:solidFill>
                <a:effectLst/>
                <a:latin typeface="Arial" panose="020B0604020202020204" pitchFamily="34" charset="0"/>
                <a:cs typeface="Arial" panose="020B0604020202020204" pitchFamily="34" charset="0"/>
              </a:rPr>
              <a:t> to cultivate and awaken these potentialities, discover the secret treasure in this very mine and depository of God, bring forth these resplendent powers long hidden in human hearts.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Then will the glories of both worlds be blended and increased and the quintessence of human existence be made manifest.</a:t>
            </a:r>
          </a:p>
          <a:p>
            <a:pPr algn="ctr"/>
            <a:r>
              <a:rPr lang="en-AU" sz="2200" b="1" dirty="0">
                <a:solidFill>
                  <a:schemeClr val="bg1"/>
                </a:solidFill>
                <a:latin typeface="Arial" panose="020B0604020202020204" pitchFamily="34" charset="0"/>
                <a:cs typeface="Arial" panose="020B0604020202020204" pitchFamily="34" charset="0"/>
              </a:rPr>
              <a:t>‘</a:t>
            </a:r>
            <a:r>
              <a:rPr lang="en-AU" sz="2200" b="1" dirty="0" err="1">
                <a:solidFill>
                  <a:schemeClr val="bg1"/>
                </a:solidFill>
                <a:latin typeface="Arial" panose="020B0604020202020204" pitchFamily="34" charset="0"/>
                <a:cs typeface="Arial" panose="020B0604020202020204" pitchFamily="34" charset="0"/>
              </a:rPr>
              <a:t>Abdu’l-Bahá</a:t>
            </a:r>
            <a:endParaRPr lang="en-AU" sz="2200" b="0" i="0" u="none" strike="noStrike" dirty="0">
              <a:solidFill>
                <a:schemeClr val="bg1"/>
              </a:solidFill>
              <a:effectLst/>
              <a:latin typeface="Arial" panose="020B0604020202020204" pitchFamily="34" charset="0"/>
              <a:cs typeface="Arial" panose="020B0604020202020204" pitchFamily="34" charset="0"/>
            </a:endParaRPr>
          </a:p>
          <a:p>
            <a:pPr algn="ct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3343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walking down a beach with a sunset in the background&#10;&#10;Description automatically generated">
            <a:extLst>
              <a:ext uri="{FF2B5EF4-FFF2-40B4-BE49-F238E27FC236}">
                <a16:creationId xmlns:a16="http://schemas.microsoft.com/office/drawing/2014/main" id="{92D2359F-EE43-CA46-9D8D-7F8A7EA492E5}"/>
              </a:ext>
            </a:extLst>
          </p:cNvPr>
          <p:cNvPicPr>
            <a:picLocks noChangeAspect="1"/>
          </p:cNvPicPr>
          <p:nvPr/>
        </p:nvPicPr>
        <p:blipFill rotWithShape="1">
          <a:blip r:embed="rId2"/>
          <a:srcRect t="19"/>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D40557F-EECB-BA49-BD06-EE15475043AE}"/>
              </a:ext>
            </a:extLst>
          </p:cNvPr>
          <p:cNvSpPr/>
          <p:nvPr/>
        </p:nvSpPr>
        <p:spPr>
          <a:xfrm>
            <a:off x="2434668" y="2442253"/>
            <a:ext cx="6129338" cy="2462213"/>
          </a:xfrm>
          <a:prstGeom prst="rect">
            <a:avLst/>
          </a:prstGeom>
        </p:spPr>
        <p:txBody>
          <a:bodyPr wrap="square">
            <a:spAutoFit/>
          </a:bodyPr>
          <a:lstStyle/>
          <a:p>
            <a:pPr algn="ctr"/>
            <a:r>
              <a:rPr lang="en-AU" sz="2200" b="0" i="0" u="none" strike="noStrike" dirty="0">
                <a:effectLst/>
                <a:latin typeface="Arial" panose="020B0604020202020204" pitchFamily="34" charset="0"/>
                <a:cs typeface="Arial" panose="020B0604020202020204" pitchFamily="34" charset="0"/>
              </a:rPr>
              <a:t>Lift up your hearts above the present and look with eyes of faith into the future! </a:t>
            </a:r>
          </a:p>
          <a:p>
            <a:pPr algn="ctr"/>
            <a:r>
              <a:rPr lang="en-AU" sz="2200" b="0" i="0" u="none" strike="noStrike" dirty="0">
                <a:effectLst/>
                <a:latin typeface="Arial" panose="020B0604020202020204" pitchFamily="34" charset="0"/>
                <a:cs typeface="Arial" panose="020B0604020202020204" pitchFamily="34" charset="0"/>
              </a:rPr>
              <a:t>Today the seed is sown, the grain falls upon the earth, but behold the day will come when it shall rise a glorious tree and the branches thereof shall be laden with fruit.</a:t>
            </a:r>
          </a:p>
          <a:p>
            <a:pPr algn="ctr"/>
            <a:r>
              <a:rPr lang="en-AU" sz="2200" b="1" i="0" u="none" strike="noStrike" dirty="0">
                <a:effectLst/>
                <a:latin typeface="Arial" panose="020B0604020202020204" pitchFamily="34" charset="0"/>
                <a:cs typeface="Arial" panose="020B0604020202020204" pitchFamily="34" charset="0"/>
              </a:rPr>
              <a:t>‘</a:t>
            </a:r>
            <a:r>
              <a:rPr lang="en-AU" sz="2200" b="1" i="0" u="none" strike="noStrike" dirty="0" err="1">
                <a:effectLst/>
                <a:latin typeface="Arial" panose="020B0604020202020204" pitchFamily="34" charset="0"/>
                <a:cs typeface="Arial" panose="020B0604020202020204" pitchFamily="34" charset="0"/>
              </a:rPr>
              <a:t>Abdu’l-Bahá</a:t>
            </a: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9462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outdoor, nature, grass, mountain&#10;&#10;Description automatically generated">
            <a:extLst>
              <a:ext uri="{FF2B5EF4-FFF2-40B4-BE49-F238E27FC236}">
                <a16:creationId xmlns:a16="http://schemas.microsoft.com/office/drawing/2014/main" id="{80799737-458B-AD41-A166-9326195FA6E9}"/>
              </a:ext>
            </a:extLst>
          </p:cNvPr>
          <p:cNvPicPr>
            <a:picLocks noChangeAspect="1"/>
          </p:cNvPicPr>
          <p:nvPr/>
        </p:nvPicPr>
        <p:blipFill rotWithShape="1">
          <a:blip r:embed="rId2"/>
          <a:srcRect t="11084"/>
          <a:stretch/>
        </p:blipFill>
        <p:spPr>
          <a:xfrm>
            <a:off x="20" y="1282"/>
            <a:ext cx="12191980" cy="6856718"/>
          </a:xfrm>
          <a:prstGeom prst="rect">
            <a:avLst/>
          </a:prstGeom>
        </p:spPr>
      </p:pic>
      <p:sp>
        <p:nvSpPr>
          <p:cNvPr id="6" name="Rectangle 5">
            <a:extLst>
              <a:ext uri="{FF2B5EF4-FFF2-40B4-BE49-F238E27FC236}">
                <a16:creationId xmlns:a16="http://schemas.microsoft.com/office/drawing/2014/main" id="{6BEF9EBE-924F-7941-9644-2C67588E8D7A}"/>
              </a:ext>
            </a:extLst>
          </p:cNvPr>
          <p:cNvSpPr/>
          <p:nvPr/>
        </p:nvSpPr>
        <p:spPr>
          <a:xfrm>
            <a:off x="833437" y="1567160"/>
            <a:ext cx="9324976" cy="830997"/>
          </a:xfrm>
          <a:prstGeom prst="rect">
            <a:avLst/>
          </a:prstGeom>
        </p:spPr>
        <p:txBody>
          <a:bodyPr wrap="square">
            <a:spAutoFit/>
          </a:bodyPr>
          <a:lstStyle/>
          <a:p>
            <a:pPr algn="ctr"/>
            <a:r>
              <a:rPr lang="en-AU" sz="2400" b="0" u="none" strike="noStrike" dirty="0">
                <a:effectLst/>
                <a:latin typeface="Arial" panose="020B0604020202020204" pitchFamily="34" charset="0"/>
                <a:cs typeface="Arial" panose="020B0604020202020204" pitchFamily="34" charset="0"/>
              </a:rPr>
              <a:t>It does not matter how slowly you go so long as you do not stop.</a:t>
            </a:r>
          </a:p>
          <a:p>
            <a:pPr algn="ctr"/>
            <a:r>
              <a:rPr lang="en-AU" sz="2400" b="1" u="none" strike="noStrike" dirty="0">
                <a:effectLst/>
                <a:latin typeface="Arial" panose="020B0604020202020204" pitchFamily="34" charset="0"/>
                <a:cs typeface="Arial" panose="020B0604020202020204" pitchFamily="34" charset="0"/>
              </a:rPr>
              <a:t>Confucius</a:t>
            </a:r>
          </a:p>
        </p:txBody>
      </p:sp>
    </p:spTree>
    <p:extLst>
      <p:ext uri="{BB962C8B-B14F-4D97-AF65-F5344CB8AC3E}">
        <p14:creationId xmlns:p14="http://schemas.microsoft.com/office/powerpoint/2010/main" val="2860626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tanding on top of a snow covered mountain&#10;&#10;Description automatically generated">
            <a:extLst>
              <a:ext uri="{FF2B5EF4-FFF2-40B4-BE49-F238E27FC236}">
                <a16:creationId xmlns:a16="http://schemas.microsoft.com/office/drawing/2014/main" id="{4EBC05D6-E137-8C4A-9F12-596B5E50F367}"/>
              </a:ext>
            </a:extLst>
          </p:cNvPr>
          <p:cNvPicPr>
            <a:picLocks noChangeAspect="1"/>
          </p:cNvPicPr>
          <p:nvPr/>
        </p:nvPicPr>
        <p:blipFill rotWithShape="1">
          <a:blip r:embed="rId2"/>
          <a:srcRect t="24970" r="15973" b="871"/>
          <a:stretch/>
        </p:blipFill>
        <p:spPr>
          <a:xfrm>
            <a:off x="0" y="0"/>
            <a:ext cx="12188953" cy="6858000"/>
          </a:xfrm>
          <a:prstGeom prst="rect">
            <a:avLst/>
          </a:prstGeom>
          <a:effectLst>
            <a:innerShdw blurRad="1270000" dist="2540000" dir="10800000">
              <a:schemeClr val="bg1">
                <a:alpha val="50000"/>
              </a:schemeClr>
            </a:innerShdw>
          </a:effectLst>
        </p:spPr>
      </p:pic>
      <p:sp>
        <p:nvSpPr>
          <p:cNvPr id="6" name="Rectangle 5">
            <a:extLst>
              <a:ext uri="{FF2B5EF4-FFF2-40B4-BE49-F238E27FC236}">
                <a16:creationId xmlns:a16="http://schemas.microsoft.com/office/drawing/2014/main" id="{B578D0EE-968F-9349-925F-B6FC44A442BB}"/>
              </a:ext>
            </a:extLst>
          </p:cNvPr>
          <p:cNvSpPr/>
          <p:nvPr/>
        </p:nvSpPr>
        <p:spPr>
          <a:xfrm>
            <a:off x="171450" y="784294"/>
            <a:ext cx="4486275" cy="5632311"/>
          </a:xfrm>
          <a:prstGeom prst="rect">
            <a:avLst/>
          </a:prstGeom>
        </p:spPr>
        <p:txBody>
          <a:bodyPr wrap="square">
            <a:spAutoFit/>
          </a:bodyPr>
          <a:lstStyle/>
          <a:p>
            <a:pPr algn="ctr"/>
            <a:r>
              <a:rPr lang="en-AU" sz="2000" b="0" i="0" u="none" strike="noStrike" dirty="0">
                <a:effectLst/>
                <a:latin typeface="Arial" panose="020B0604020202020204" pitchFamily="34" charset="0"/>
                <a:cs typeface="Arial" panose="020B0604020202020204" pitchFamily="34" charset="0"/>
              </a:rPr>
              <a:t>Know, verily, that the seed, however virile it may be, however strong the hand of the sower, however pure the water that </a:t>
            </a:r>
            <a:r>
              <a:rPr lang="en-AU" sz="2000" b="0" i="0" u="none" strike="noStrike" dirty="0" err="1">
                <a:effectLst/>
                <a:latin typeface="Arial" panose="020B0604020202020204" pitchFamily="34" charset="0"/>
                <a:cs typeface="Arial" panose="020B0604020202020204" pitchFamily="34" charset="0"/>
              </a:rPr>
              <a:t>watereth</a:t>
            </a:r>
            <a:r>
              <a:rPr lang="en-AU" sz="2000" b="0" i="0" u="none" strike="noStrike" dirty="0">
                <a:effectLst/>
                <a:latin typeface="Arial" panose="020B0604020202020204" pitchFamily="34" charset="0"/>
                <a:cs typeface="Arial" panose="020B0604020202020204" pitchFamily="34" charset="0"/>
              </a:rPr>
              <a:t> it, it is impossible for it to grow, blossom and bear fruit in a short time; nay, a long period is needed for its development. </a:t>
            </a:r>
          </a:p>
          <a:p>
            <a:pPr algn="ctr"/>
            <a:r>
              <a:rPr lang="en-AU" sz="2000" b="0" i="0" u="none" strike="noStrike" dirty="0">
                <a:effectLst/>
                <a:latin typeface="Arial" panose="020B0604020202020204" pitchFamily="34" charset="0"/>
                <a:cs typeface="Arial" panose="020B0604020202020204" pitchFamily="34" charset="0"/>
              </a:rPr>
              <a:t>So it is the Kingdom of God. Consider the seed which was sown by Christ; verily, it did not blossom until after a long period. Thus it is incumbent upon thee to be patient in all affairs. </a:t>
            </a:r>
          </a:p>
          <a:p>
            <a:pPr algn="ctr"/>
            <a:r>
              <a:rPr lang="en-AU" sz="2000" b="0" i="0" u="none" strike="noStrike" dirty="0">
                <a:effectLst/>
                <a:latin typeface="Arial" panose="020B0604020202020204" pitchFamily="34" charset="0"/>
                <a:cs typeface="Arial" panose="020B0604020202020204" pitchFamily="34" charset="0"/>
              </a:rPr>
              <a:t>Verily thy Lord is powerful, forgiving, precious and persevering! Depend upon the </a:t>
            </a:r>
            <a:r>
              <a:rPr lang="en-AU" sz="2000" b="0" i="0" u="none" strike="noStrike" dirty="0" err="1">
                <a:effectLst/>
                <a:latin typeface="Arial" panose="020B0604020202020204" pitchFamily="34" charset="0"/>
                <a:cs typeface="Arial" panose="020B0604020202020204" pitchFamily="34" charset="0"/>
              </a:rPr>
              <a:t>favor</a:t>
            </a:r>
            <a:r>
              <a:rPr lang="en-AU" sz="2000" b="0" i="0" u="none" strike="noStrike" dirty="0">
                <a:effectLst/>
                <a:latin typeface="Arial" panose="020B0604020202020204" pitchFamily="34" charset="0"/>
                <a:cs typeface="Arial" panose="020B0604020202020204" pitchFamily="34" charset="0"/>
              </a:rPr>
              <a:t> of thy Lord. He shall bless thee and protect thee under the shadow of His generosity and mercy.</a:t>
            </a:r>
          </a:p>
          <a:p>
            <a:pPr algn="ctr"/>
            <a:r>
              <a:rPr lang="en-AU" sz="2000" b="1" i="0" u="none" strike="noStrike" dirty="0">
                <a:effectLst/>
                <a:latin typeface="Arial" panose="020B0604020202020204" pitchFamily="34" charset="0"/>
                <a:cs typeface="Arial" panose="020B0604020202020204" pitchFamily="34" charset="0"/>
              </a:rPr>
              <a:t>‘</a:t>
            </a:r>
            <a:r>
              <a:rPr lang="en-AU" sz="2000" b="1" i="0" u="none" strike="noStrike" dirty="0" err="1">
                <a:effectLst/>
                <a:latin typeface="Arial" panose="020B0604020202020204" pitchFamily="34" charset="0"/>
                <a:cs typeface="Arial" panose="020B0604020202020204" pitchFamily="34" charset="0"/>
              </a:rPr>
              <a:t>Abdu’l-Bahá</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072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people sitting at sunset&#10;&#10;Description automatically generated">
            <a:extLst>
              <a:ext uri="{FF2B5EF4-FFF2-40B4-BE49-F238E27FC236}">
                <a16:creationId xmlns:a16="http://schemas.microsoft.com/office/drawing/2014/main" id="{6C6D30C6-DF11-0448-A827-3A118393F3D9}"/>
              </a:ext>
            </a:extLst>
          </p:cNvPr>
          <p:cNvPicPr>
            <a:picLocks noChangeAspect="1"/>
          </p:cNvPicPr>
          <p:nvPr/>
        </p:nvPicPr>
        <p:blipFill rotWithShape="1">
          <a:blip r:embed="rId2"/>
          <a:srcRect t="20228"/>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74F29142-2FEF-0F40-A330-2F1D6A1F2B2E}"/>
              </a:ext>
            </a:extLst>
          </p:cNvPr>
          <p:cNvSpPr/>
          <p:nvPr/>
        </p:nvSpPr>
        <p:spPr>
          <a:xfrm>
            <a:off x="984420" y="766732"/>
            <a:ext cx="6726195" cy="5386090"/>
          </a:xfrm>
          <a:prstGeom prst="rect">
            <a:avLst/>
          </a:prstGeom>
        </p:spPr>
        <p:txBody>
          <a:bodyPr wrap="square">
            <a:spAutoFit/>
          </a:bodyPr>
          <a:lstStyle/>
          <a:p>
            <a:pPr algn="ctr"/>
            <a:r>
              <a:rPr lang="en-AU" sz="2000" b="0" i="0" u="none" strike="noStrike" dirty="0">
                <a:solidFill>
                  <a:srgbClr val="000000"/>
                </a:solidFill>
                <a:effectLst/>
                <a:latin typeface="Arial" panose="020B0604020202020204" pitchFamily="34" charset="0"/>
                <a:cs typeface="Arial" panose="020B0604020202020204" pitchFamily="34" charset="0"/>
              </a:rPr>
              <a:t>Work ye for the guidance of the women in that land, teach the young girls and the children, so that the mothers may educate their little ones from their earliest days, thoroughly train them, rear them to have a goodly character and good morals, guide them to all the virtues of humankind, prevent the development of any behaviour that would be worthy of blame, and foster them in the embrace of </a:t>
            </a:r>
            <a:r>
              <a:rPr lang="en-AU" sz="2000" b="0" i="0" u="none" strike="noStrike" dirty="0" err="1">
                <a:solidFill>
                  <a:srgbClr val="000000"/>
                </a:solidFill>
                <a:effectLst/>
                <a:latin typeface="Arial" panose="020B0604020202020204" pitchFamily="34" charset="0"/>
                <a:cs typeface="Arial" panose="020B0604020202020204" pitchFamily="34" charset="0"/>
              </a:rPr>
              <a:t>Bahá’í</a:t>
            </a:r>
            <a:r>
              <a:rPr lang="en-AU" sz="2000" b="0" i="0" u="none" strike="noStrike" dirty="0">
                <a:solidFill>
                  <a:srgbClr val="000000"/>
                </a:solidFill>
                <a:effectLst/>
                <a:latin typeface="Arial" panose="020B0604020202020204" pitchFamily="34" charset="0"/>
                <a:cs typeface="Arial" panose="020B0604020202020204" pitchFamily="34" charset="0"/>
              </a:rPr>
              <a:t> education. Thus shall these tender infants be nurtured at the breast of the knowledge of God and His love. Thus shall they grow and flourish, and be taught righteousness and the dignity of humankind, resolution and the will to strive and to endure. Thus shall they learn perseverance in all things, the will to advance, high mindedness and high resolve, chastity and purity of life. Thus shall they be enabled to carry to a successful conclusion whatsoever they undertake. </a:t>
            </a:r>
          </a:p>
          <a:p>
            <a:pPr algn="ctr"/>
            <a:r>
              <a:rPr lang="en-AU" sz="2000" b="1" dirty="0">
                <a:latin typeface="Arial" panose="020B0604020202020204" pitchFamily="34" charset="0"/>
                <a:cs typeface="Arial" panose="020B0604020202020204" pitchFamily="34" charset="0"/>
              </a:rPr>
              <a:t>‘</a:t>
            </a:r>
            <a:r>
              <a:rPr lang="en-AU" sz="2000" b="1" dirty="0" err="1">
                <a:latin typeface="Arial" panose="020B0604020202020204" pitchFamily="34" charset="0"/>
                <a:cs typeface="Arial" panose="020B0604020202020204" pitchFamily="34" charset="0"/>
              </a:rPr>
              <a:t>Abdu’l-Bahá</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6678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swimming in the water&#10;&#10;Description automatically generated">
            <a:extLst>
              <a:ext uri="{FF2B5EF4-FFF2-40B4-BE49-F238E27FC236}">
                <a16:creationId xmlns:a16="http://schemas.microsoft.com/office/drawing/2014/main" id="{6526D820-A7E0-B34F-86C4-0F6D18CBA18D}"/>
              </a:ext>
            </a:extLst>
          </p:cNvPr>
          <p:cNvPicPr>
            <a:picLocks noChangeAspect="1"/>
          </p:cNvPicPr>
          <p:nvPr/>
        </p:nvPicPr>
        <p:blipFill rotWithShape="1">
          <a:blip r:embed="rId2"/>
          <a:srcRect t="5045" b="19969"/>
          <a:stretch/>
        </p:blipFill>
        <p:spPr>
          <a:xfrm>
            <a:off x="20" y="1282"/>
            <a:ext cx="12191980" cy="6856718"/>
          </a:xfrm>
          <a:prstGeom prst="rect">
            <a:avLst/>
          </a:prstGeom>
        </p:spPr>
      </p:pic>
      <p:sp>
        <p:nvSpPr>
          <p:cNvPr id="9" name="Rectangle 8">
            <a:extLst>
              <a:ext uri="{FF2B5EF4-FFF2-40B4-BE49-F238E27FC236}">
                <a16:creationId xmlns:a16="http://schemas.microsoft.com/office/drawing/2014/main" id="{AA5B0590-8CAE-214D-91E3-A1C1AEE8524B}"/>
              </a:ext>
            </a:extLst>
          </p:cNvPr>
          <p:cNvSpPr/>
          <p:nvPr/>
        </p:nvSpPr>
        <p:spPr>
          <a:xfrm>
            <a:off x="1300163" y="5164263"/>
            <a:ext cx="9272587" cy="1446550"/>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The one in pursuit of anything must undergo difficulties and hardships until the object in view is attained and the great success is obtained. This is the case of things pertaining to the world.</a:t>
            </a:r>
          </a:p>
          <a:p>
            <a:pPr algn="ctr"/>
            <a:r>
              <a:rPr lang="en-AU" sz="2200" b="1" dirty="0">
                <a:solidFill>
                  <a:schemeClr val="bg1"/>
                </a:solidFill>
                <a:latin typeface="Arial" panose="020B0604020202020204" pitchFamily="34" charset="0"/>
                <a:cs typeface="Arial" panose="020B0604020202020204" pitchFamily="34" charset="0"/>
              </a:rPr>
              <a:t>‘</a:t>
            </a:r>
            <a:r>
              <a:rPr lang="en-AU" sz="2200" b="1" dirty="0" err="1">
                <a:solidFill>
                  <a:schemeClr val="bg1"/>
                </a:solidFill>
                <a:latin typeface="Arial" panose="020B0604020202020204" pitchFamily="34" charset="0"/>
                <a:cs typeface="Arial" panose="020B0604020202020204" pitchFamily="34" charset="0"/>
              </a:rPr>
              <a:t>Abdu’l-Bahá</a:t>
            </a:r>
            <a:endParaRPr lang="en-US"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5091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large mountain in the background&#10;&#10;Description automatically generated">
            <a:extLst>
              <a:ext uri="{FF2B5EF4-FFF2-40B4-BE49-F238E27FC236}">
                <a16:creationId xmlns:a16="http://schemas.microsoft.com/office/drawing/2014/main" id="{6E170AF0-939A-1046-8E69-7C6E245DD30B}"/>
              </a:ext>
            </a:extLst>
          </p:cNvPr>
          <p:cNvPicPr>
            <a:picLocks noChangeAspect="1"/>
          </p:cNvPicPr>
          <p:nvPr/>
        </p:nvPicPr>
        <p:blipFill rotWithShape="1">
          <a:blip r:embed="rId2"/>
          <a:srcRect t="19"/>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65A9BA63-CD0C-FC4D-B077-580F45A7C9A6}"/>
              </a:ext>
            </a:extLst>
          </p:cNvPr>
          <p:cNvSpPr/>
          <p:nvPr/>
        </p:nvSpPr>
        <p:spPr>
          <a:xfrm>
            <a:off x="3090861" y="795635"/>
            <a:ext cx="7210425" cy="1107996"/>
          </a:xfrm>
          <a:prstGeom prst="rect">
            <a:avLst/>
          </a:prstGeom>
        </p:spPr>
        <p:txBody>
          <a:bodyPr wrap="square">
            <a:spAutoFit/>
          </a:bodyPr>
          <a:lstStyle/>
          <a:p>
            <a:pPr algn="ctr"/>
            <a:r>
              <a:rPr lang="en-AU" sz="2200" b="0" u="none" strike="noStrike" dirty="0">
                <a:effectLst/>
                <a:latin typeface="Arial" panose="020B0604020202020204" pitchFamily="34" charset="0"/>
                <a:cs typeface="Arial" panose="020B0604020202020204" pitchFamily="34" charset="0"/>
              </a:rPr>
              <a:t>Courage is not having the strength to go on; it is going on when you don't have the strength.</a:t>
            </a:r>
          </a:p>
          <a:p>
            <a:pPr algn="ctr"/>
            <a:r>
              <a:rPr lang="en-AU" sz="2200" b="1" u="none" strike="noStrike" dirty="0">
                <a:effectLst/>
                <a:latin typeface="Arial" panose="020B0604020202020204" pitchFamily="34" charset="0"/>
                <a:cs typeface="Arial" panose="020B0604020202020204" pitchFamily="34" charset="0"/>
              </a:rPr>
              <a:t>Theodore Roosevelt</a:t>
            </a:r>
          </a:p>
        </p:txBody>
      </p:sp>
    </p:spTree>
    <p:extLst>
      <p:ext uri="{BB962C8B-B14F-4D97-AF65-F5344CB8AC3E}">
        <p14:creationId xmlns:p14="http://schemas.microsoft.com/office/powerpoint/2010/main" val="3878265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tanding on top of a snow covered mountain&#10;&#10;Description automatically generated">
            <a:extLst>
              <a:ext uri="{FF2B5EF4-FFF2-40B4-BE49-F238E27FC236}">
                <a16:creationId xmlns:a16="http://schemas.microsoft.com/office/drawing/2014/main" id="{531B91E6-BE44-CB44-A399-A118C05443B2}"/>
              </a:ext>
            </a:extLst>
          </p:cNvPr>
          <p:cNvPicPr>
            <a:picLocks noChangeAspect="1"/>
          </p:cNvPicPr>
          <p:nvPr/>
        </p:nvPicPr>
        <p:blipFill rotWithShape="1">
          <a:blip r:embed="rId2"/>
          <a:srcRect l="13888" t="10016" r="5690" b="17586"/>
          <a:stretch/>
        </p:blipFill>
        <p:spPr>
          <a:xfrm>
            <a:off x="0" y="1"/>
            <a:ext cx="12188952" cy="6858000"/>
          </a:xfrm>
          <a:prstGeom prst="rect">
            <a:avLst/>
          </a:prstGeom>
        </p:spPr>
      </p:pic>
      <p:sp>
        <p:nvSpPr>
          <p:cNvPr id="4" name="Rectangle 3">
            <a:extLst>
              <a:ext uri="{FF2B5EF4-FFF2-40B4-BE49-F238E27FC236}">
                <a16:creationId xmlns:a16="http://schemas.microsoft.com/office/drawing/2014/main" id="{A20294A6-BE49-AF4D-8667-9EC4D65DC6CF}"/>
              </a:ext>
            </a:extLst>
          </p:cNvPr>
          <p:cNvSpPr/>
          <p:nvPr/>
        </p:nvSpPr>
        <p:spPr>
          <a:xfrm>
            <a:off x="1627230" y="717859"/>
            <a:ext cx="7587049" cy="4093428"/>
          </a:xfrm>
          <a:prstGeom prst="rect">
            <a:avLst/>
          </a:prstGeom>
        </p:spPr>
        <p:txBody>
          <a:bodyPr wrap="square">
            <a:spAutoFit/>
          </a:bodyPr>
          <a:lstStyle/>
          <a:p>
            <a:pPr algn="ctr"/>
            <a:r>
              <a:rPr lang="en-AU" sz="2000" b="0" i="0" u="none" strike="noStrike" dirty="0">
                <a:solidFill>
                  <a:schemeClr val="bg1"/>
                </a:solidFill>
                <a:effectLst/>
                <a:latin typeface="Arial" panose="020B0604020202020204" pitchFamily="34" charset="0"/>
                <a:cs typeface="Arial" panose="020B0604020202020204" pitchFamily="34" charset="0"/>
              </a:rPr>
              <a:t>One dark night, as ‘</a:t>
            </a:r>
            <a:r>
              <a:rPr lang="en-AU" sz="2000" b="0" i="0" u="none" strike="noStrike" dirty="0" err="1">
                <a:solidFill>
                  <a:schemeClr val="bg1"/>
                </a:solidFill>
                <a:effectLst/>
                <a:latin typeface="Arial" panose="020B0604020202020204" pitchFamily="34" charset="0"/>
                <a:cs typeface="Arial" panose="020B0604020202020204" pitchFamily="34" charset="0"/>
              </a:rPr>
              <a:t>Abdu’l-Bahá</a:t>
            </a:r>
            <a:r>
              <a:rPr lang="en-AU" sz="2000" b="0" i="0" u="none" strike="noStrike" dirty="0">
                <a:solidFill>
                  <a:schemeClr val="bg1"/>
                </a:solidFill>
                <a:effectLst/>
                <a:latin typeface="Arial" panose="020B0604020202020204" pitchFamily="34" charset="0"/>
                <a:cs typeface="Arial" panose="020B0604020202020204" pitchFamily="34" charset="0"/>
              </a:rPr>
              <a:t> paced up and down the long front hallway of the reception room, relaxing and easing the stresses of a busy day, He asked me the following question. ‘Do  you know how I administer this Faith?’ Then He said, ‘I pull the sails of the ship firmly and fasten the ropes tight. I locate my destination and then by the power of my will I hold the wheel and head out. No matter how strong the storm, no matter how dangerous the threat to the safety of the ship, I do not change course. I do not become agitated or disheartened; I persevere until I reach my goal. If I were to hesitate or change direction at the sight of every danger, the Ark of the Cause of God would surely fail to reach its destination.’</a:t>
            </a:r>
          </a:p>
          <a:p>
            <a:pPr algn="ctr"/>
            <a:r>
              <a:rPr lang="en-AU" sz="2000" b="1" dirty="0">
                <a:solidFill>
                  <a:schemeClr val="bg1"/>
                </a:solidFill>
                <a:latin typeface="Arial" panose="020B0604020202020204" pitchFamily="34" charset="0"/>
                <a:cs typeface="Arial" panose="020B0604020202020204" pitchFamily="34" charset="0"/>
              </a:rPr>
              <a:t>Dr. </a:t>
            </a:r>
            <a:r>
              <a:rPr lang="en-AU" sz="2000" b="1" dirty="0" err="1">
                <a:solidFill>
                  <a:schemeClr val="bg1"/>
                </a:solidFill>
                <a:latin typeface="Arial" panose="020B0604020202020204" pitchFamily="34" charset="0"/>
                <a:cs typeface="Arial" panose="020B0604020202020204" pitchFamily="34" charset="0"/>
              </a:rPr>
              <a:t>Youness</a:t>
            </a:r>
            <a:r>
              <a:rPr lang="en-AU" sz="2000" b="1" dirty="0">
                <a:solidFill>
                  <a:schemeClr val="bg1"/>
                </a:solidFill>
                <a:latin typeface="Arial" panose="020B0604020202020204" pitchFamily="34" charset="0"/>
                <a:cs typeface="Arial" panose="020B0604020202020204" pitchFamily="34" charset="0"/>
              </a:rPr>
              <a:t> </a:t>
            </a:r>
            <a:r>
              <a:rPr lang="en-AU" sz="2000" b="1" dirty="0" err="1">
                <a:solidFill>
                  <a:schemeClr val="bg1"/>
                </a:solidFill>
                <a:latin typeface="Arial" panose="020B0604020202020204" pitchFamily="34" charset="0"/>
                <a:cs typeface="Arial" panose="020B0604020202020204" pitchFamily="34" charset="0"/>
              </a:rPr>
              <a:t>Afroukhteh</a:t>
            </a:r>
            <a:endParaRPr lang="en-US"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0200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4312</TotalTime>
  <Words>902</Words>
  <Application>Microsoft Macintosh PowerPoint</Application>
  <PresentationFormat>Widescreen</PresentationFormat>
  <Paragraphs>31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 Khosh</dc:creator>
  <cp:lastModifiedBy>Kam Khosh</cp:lastModifiedBy>
  <cp:revision>12</cp:revision>
  <dcterms:created xsi:type="dcterms:W3CDTF">2020-07-24T00:32:17Z</dcterms:created>
  <dcterms:modified xsi:type="dcterms:W3CDTF">2020-07-27T00:28:21Z</dcterms:modified>
</cp:coreProperties>
</file>